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4125" r:id="rId1"/>
  </p:sldMasterIdLst>
  <p:sldIdLst>
    <p:sldId id="286" r:id="rId2"/>
    <p:sldId id="291" r:id="rId3"/>
    <p:sldId id="265" r:id="rId4"/>
    <p:sldId id="264" r:id="rId5"/>
    <p:sldId id="266" r:id="rId6"/>
    <p:sldId id="267" r:id="rId7"/>
    <p:sldId id="263" r:id="rId8"/>
    <p:sldId id="269" r:id="rId9"/>
    <p:sldId id="274" r:id="rId10"/>
    <p:sldId id="280" r:id="rId11"/>
    <p:sldId id="283" r:id="rId12"/>
    <p:sldId id="281" r:id="rId13"/>
    <p:sldId id="284" r:id="rId14"/>
    <p:sldId id="282" r:id="rId15"/>
    <p:sldId id="285" r:id="rId16"/>
    <p:sldId id="271" r:id="rId17"/>
    <p:sldId id="290" r:id="rId18"/>
    <p:sldId id="287" r:id="rId19"/>
    <p:sldId id="262" r:id="rId20"/>
    <p:sldId id="259" r:id="rId21"/>
    <p:sldId id="278" r:id="rId22"/>
    <p:sldId id="292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FFFB4"/>
    <a:srgbClr val="AAFF50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791" autoAdjust="0"/>
    <p:restoredTop sz="94694"/>
  </p:normalViewPr>
  <p:slideViewPr>
    <p:cSldViewPr snapToGrid="0" snapToObjects="1">
      <p:cViewPr varScale="1">
        <p:scale>
          <a:sx n="146" d="100"/>
          <a:sy n="146" d="100"/>
        </p:scale>
        <p:origin x="176" y="360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12" d="100"/>
        <a:sy n="112" d="100"/>
      </p:scale>
      <p:origin x="0" y="-131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3/16/20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336846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3/16/20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584989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3/16/20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7148372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3/16/20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58632557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3/16/20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256434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3/16/20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3467147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3/16/20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1351279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3/16/20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5904273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3/16/20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269585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3/16/20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0329271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3/16/20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0459615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3/16/20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1742271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3/16/20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5897096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3/16/20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0298835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3/16/20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2390518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3/16/20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8445718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3/16/20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2721104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smtClean="0"/>
              <a:pPr/>
              <a:t>3/16/20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986697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126" r:id="rId1"/>
    <p:sldLayoutId id="2147484127" r:id="rId2"/>
    <p:sldLayoutId id="2147484128" r:id="rId3"/>
    <p:sldLayoutId id="2147484129" r:id="rId4"/>
    <p:sldLayoutId id="2147484130" r:id="rId5"/>
    <p:sldLayoutId id="2147484131" r:id="rId6"/>
    <p:sldLayoutId id="2147484132" r:id="rId7"/>
    <p:sldLayoutId id="2147484133" r:id="rId8"/>
    <p:sldLayoutId id="2147484134" r:id="rId9"/>
    <p:sldLayoutId id="2147484135" r:id="rId10"/>
    <p:sldLayoutId id="2147484136" r:id="rId11"/>
    <p:sldLayoutId id="2147484137" r:id="rId12"/>
    <p:sldLayoutId id="2147484138" r:id="rId13"/>
    <p:sldLayoutId id="2147484139" r:id="rId14"/>
    <p:sldLayoutId id="2147484140" r:id="rId15"/>
    <p:sldLayoutId id="2147484141" r:id="rId16"/>
    <p:sldLayoutId id="2147484142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kosc.kiost.ac.kr/p20/kosc_p21.html%20.Last" TargetMode="External"/><Relationship Id="rId2" Type="http://schemas.openxmlformats.org/officeDocument/2006/relationships/hyperlink" Target="http://automatemarine.com/news/advanced-fuel-saving-rudder-control-all-sea-states-rough-seas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medium.com/zylapp/review-of-deep-learning-algorithms-for-object-detection-c1f3d437b852" TargetMode="External"/><Relationship Id="rId4" Type="http://schemas.openxmlformats.org/officeDocument/2006/relationships/hyperlink" Target="https://github.com/keras-team/keras-applications/blob/master/keras_applications/vgg19.py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0.png"/><Relationship Id="rId7" Type="http://schemas.microsoft.com/office/2007/relationships/hdphoto" Target="../media/hdphoto2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25.png"/><Relationship Id="rId5" Type="http://schemas.microsoft.com/office/2007/relationships/hdphoto" Target="../media/hdphoto1.wdp"/><Relationship Id="rId10" Type="http://schemas.openxmlformats.org/officeDocument/2006/relationships/image" Target="../media/image24.png"/><Relationship Id="rId4" Type="http://schemas.openxmlformats.org/officeDocument/2006/relationships/image" Target="../media/image21.png"/><Relationship Id="rId9" Type="http://schemas.microsoft.com/office/2007/relationships/hdphoto" Target="../media/hdphoto3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957FB-FC90-324F-8C52-843FA1E158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1770779"/>
            <a:ext cx="10296816" cy="3329580"/>
          </a:xfrm>
        </p:spPr>
        <p:txBody>
          <a:bodyPr/>
          <a:lstStyle/>
          <a:p>
            <a:r>
              <a:rPr lang="en-US" sz="44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Sea Fog </a:t>
            </a:r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Detection</a:t>
            </a: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from GOCI Images using </a:t>
            </a:r>
            <a:r>
              <a:rPr lang="en-US" sz="44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Convolutional Neural Network</a:t>
            </a: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Transfer Learning Models</a:t>
            </a:r>
            <a:b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A34B21-D2DE-194F-8A70-02397774DB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5" y="4167780"/>
            <a:ext cx="8825658" cy="1865158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Jonathan Edwin</a:t>
            </a:r>
          </a:p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Academic Advisor: </a:t>
            </a:r>
            <a:r>
              <a:rPr lang="ko-KR" alt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양찬수</a:t>
            </a:r>
            <a:r>
              <a:rPr lang="ko-KR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Mentor: </a:t>
            </a:r>
            <a:r>
              <a:rPr lang="ko-KR" alt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전호군</a:t>
            </a:r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(satellite </a:t>
            </a:r>
            <a:r>
              <a:rPr lang="en-US" altLang="ko-KR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rs</a:t>
            </a:r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&amp; </a:t>
            </a:r>
            <a:r>
              <a:rPr lang="ko-KR" alt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김승룡</a:t>
            </a:r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altLang="ko-KR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dEEp</a:t>
            </a:r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Learning )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23EC770-632B-CD4E-8970-CC90CE0250FD}"/>
              </a:ext>
            </a:extLst>
          </p:cNvPr>
          <p:cNvSpPr/>
          <p:nvPr/>
        </p:nvSpPr>
        <p:spPr>
          <a:xfrm>
            <a:off x="64245" y="0"/>
            <a:ext cx="867103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Research Report</a:t>
            </a:r>
            <a:r>
              <a:rPr lang="en-US" altLang="ko-KR" sz="20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 of</a:t>
            </a:r>
            <a:r>
              <a:rPr lang="en-US" altLang="ko-KR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Deep Learning</a:t>
            </a:r>
            <a:r>
              <a:rPr lang="en-US" altLang="ko-KR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</a:t>
            </a:r>
            <a:r>
              <a:rPr lang="en-US" altLang="ko-KR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Satellite Remote Sensing </a:t>
            </a:r>
            <a:endParaRPr lang="ko-KR" altLang="en-US" dirty="0">
              <a:solidFill>
                <a:srgbClr val="00B05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16D2CF-D7C8-8448-8F03-47692CA837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7726" y="5660838"/>
            <a:ext cx="1734274" cy="1156183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DB2CF53E-3FDA-7846-994C-3EEC2F08E1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977" r="16041"/>
          <a:stretch/>
        </p:blipFill>
        <p:spPr>
          <a:xfrm>
            <a:off x="7923008" y="5660838"/>
            <a:ext cx="2534718" cy="1156183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9364782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79645" y="1476065"/>
            <a:ext cx="10032707" cy="341077"/>
          </a:xfrm>
        </p:spPr>
        <p:txBody>
          <a:bodyPr/>
          <a:lstStyle/>
          <a:p>
            <a:r>
              <a:rPr lang="en-US" altLang="ko-KR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Fig. 7. 100X100 Pixels Images in Training folder for Cloud class (100 Images)</a:t>
            </a:r>
            <a:endParaRPr lang="ko-KR" altLang="en-US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36090" y="1817142"/>
            <a:ext cx="9919819" cy="3868954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9F37FD4-12B4-044A-96F7-D37B75118434}"/>
              </a:ext>
            </a:extLst>
          </p:cNvPr>
          <p:cNvSpPr txBox="1">
            <a:spLocks/>
          </p:cNvSpPr>
          <p:nvPr/>
        </p:nvSpPr>
        <p:spPr>
          <a:xfrm>
            <a:off x="0" y="-2444"/>
            <a:ext cx="12192000" cy="6808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0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indent="719138"/>
            <a:r>
              <a:rPr lang="en-US" sz="36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Methodology: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9D756E0-4AFD-D941-8F53-6CE66F0EC6AF}"/>
              </a:ext>
            </a:extLst>
          </p:cNvPr>
          <p:cNvSpPr txBox="1">
            <a:spLocks/>
          </p:cNvSpPr>
          <p:nvPr/>
        </p:nvSpPr>
        <p:spPr>
          <a:xfrm>
            <a:off x="-2" y="550895"/>
            <a:ext cx="12192000" cy="6808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0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indent="719138"/>
            <a:r>
              <a:rPr lang="en-US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Dataset of Cloud for Training</a:t>
            </a:r>
          </a:p>
        </p:txBody>
      </p:sp>
    </p:spTree>
    <p:extLst>
      <p:ext uri="{BB962C8B-B14F-4D97-AF65-F5344CB8AC3E}">
        <p14:creationId xmlns:p14="http://schemas.microsoft.com/office/powerpoint/2010/main" val="34297278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9902" y="1940656"/>
            <a:ext cx="8212195" cy="3829314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F9F37FD4-12B4-044A-96F7-D37B75118434}"/>
              </a:ext>
            </a:extLst>
          </p:cNvPr>
          <p:cNvSpPr txBox="1">
            <a:spLocks/>
          </p:cNvSpPr>
          <p:nvPr/>
        </p:nvSpPr>
        <p:spPr>
          <a:xfrm>
            <a:off x="0" y="-2444"/>
            <a:ext cx="12192000" cy="6808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0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indent="719138"/>
            <a:r>
              <a:rPr lang="en-US" sz="36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Methodology: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5239AD5-7F7B-D647-A10A-7A4E71AC5EA7}"/>
              </a:ext>
            </a:extLst>
          </p:cNvPr>
          <p:cNvSpPr/>
          <p:nvPr/>
        </p:nvSpPr>
        <p:spPr>
          <a:xfrm>
            <a:off x="1989902" y="1571324"/>
            <a:ext cx="89465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Fig. 8. 100X100 Pixels Images in Validation folder for Cloud class (20 Images)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391ACB9-1F0A-F84C-8152-ED96E5AD0C93}"/>
              </a:ext>
            </a:extLst>
          </p:cNvPr>
          <p:cNvSpPr txBox="1">
            <a:spLocks/>
          </p:cNvSpPr>
          <p:nvPr/>
        </p:nvSpPr>
        <p:spPr>
          <a:xfrm>
            <a:off x="-1" y="562751"/>
            <a:ext cx="12192000" cy="6808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0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indent="719138"/>
            <a:r>
              <a:rPr lang="en-US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Dataset of Cloud for Validation</a:t>
            </a:r>
          </a:p>
        </p:txBody>
      </p:sp>
    </p:spTree>
    <p:extLst>
      <p:ext uri="{BB962C8B-B14F-4D97-AF65-F5344CB8AC3E}">
        <p14:creationId xmlns:p14="http://schemas.microsoft.com/office/powerpoint/2010/main" val="36342113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F9F37FD4-12B4-044A-96F7-D37B75118434}"/>
              </a:ext>
            </a:extLst>
          </p:cNvPr>
          <p:cNvSpPr txBox="1">
            <a:spLocks/>
          </p:cNvSpPr>
          <p:nvPr/>
        </p:nvSpPr>
        <p:spPr>
          <a:xfrm>
            <a:off x="0" y="-2444"/>
            <a:ext cx="12192000" cy="6808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0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indent="719138"/>
            <a:r>
              <a:rPr lang="en-US" sz="36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Methodology:</a:t>
            </a:r>
          </a:p>
        </p:txBody>
      </p:sp>
      <p:pic>
        <p:nvPicPr>
          <p:cNvPr id="9" name="내용 개체 틀 3">
            <a:extLst>
              <a:ext uri="{FF2B5EF4-FFF2-40B4-BE49-F238E27FC236}">
                <a16:creationId xmlns:a16="http://schemas.microsoft.com/office/drawing/2014/main" id="{AC5413E1-9AD6-7744-A344-71CE4D4E10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6089" y="1817142"/>
            <a:ext cx="9921057" cy="372181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E5313C5-3325-7C4D-A2B5-99869A55D4C1}"/>
              </a:ext>
            </a:extLst>
          </p:cNvPr>
          <p:cNvSpPr txBox="1"/>
          <p:nvPr/>
        </p:nvSpPr>
        <p:spPr>
          <a:xfrm>
            <a:off x="1134854" y="1447810"/>
            <a:ext cx="7462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Fig. 9. 100X100 Pixels Images in Training folder for Others class (100 Images)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CAA206B-37DF-2847-9D7F-B01943B282AB}"/>
              </a:ext>
            </a:extLst>
          </p:cNvPr>
          <p:cNvSpPr txBox="1">
            <a:spLocks/>
          </p:cNvSpPr>
          <p:nvPr/>
        </p:nvSpPr>
        <p:spPr>
          <a:xfrm>
            <a:off x="0" y="538017"/>
            <a:ext cx="12192000" cy="6808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0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indent="719138"/>
            <a:r>
              <a:rPr lang="en-US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Dataset of Others for Training</a:t>
            </a:r>
          </a:p>
        </p:txBody>
      </p:sp>
    </p:spTree>
    <p:extLst>
      <p:ext uri="{BB962C8B-B14F-4D97-AF65-F5344CB8AC3E}">
        <p14:creationId xmlns:p14="http://schemas.microsoft.com/office/powerpoint/2010/main" val="13477846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6385" y="1989856"/>
            <a:ext cx="8174449" cy="372442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F9F37FD4-12B4-044A-96F7-D37B75118434}"/>
              </a:ext>
            </a:extLst>
          </p:cNvPr>
          <p:cNvSpPr txBox="1">
            <a:spLocks/>
          </p:cNvSpPr>
          <p:nvPr/>
        </p:nvSpPr>
        <p:spPr>
          <a:xfrm>
            <a:off x="0" y="-2444"/>
            <a:ext cx="12192000" cy="6808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0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indent="719138"/>
            <a:r>
              <a:rPr lang="en-US" sz="36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Methodology: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3FD8B5F-9BC2-FF42-9905-774A81259574}"/>
              </a:ext>
            </a:extLst>
          </p:cNvPr>
          <p:cNvSpPr/>
          <p:nvPr/>
        </p:nvSpPr>
        <p:spPr>
          <a:xfrm>
            <a:off x="1792301" y="1620524"/>
            <a:ext cx="81744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Fig. 10. 100X100 Pixels Images in Validating folder for Others class (20 Images)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A350C48-CA37-FA49-A23F-7B7E495AF4DA}"/>
              </a:ext>
            </a:extLst>
          </p:cNvPr>
          <p:cNvSpPr txBox="1">
            <a:spLocks/>
          </p:cNvSpPr>
          <p:nvPr/>
        </p:nvSpPr>
        <p:spPr>
          <a:xfrm>
            <a:off x="0" y="535858"/>
            <a:ext cx="12192000" cy="6808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0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indent="719138"/>
            <a:r>
              <a:rPr lang="en-US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Dataset of Others for Validation</a:t>
            </a:r>
          </a:p>
        </p:txBody>
      </p:sp>
    </p:spTree>
    <p:extLst>
      <p:ext uri="{BB962C8B-B14F-4D97-AF65-F5344CB8AC3E}">
        <p14:creationId xmlns:p14="http://schemas.microsoft.com/office/powerpoint/2010/main" val="33062096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34854" y="1817142"/>
            <a:ext cx="9921056" cy="386068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9F37FD4-12B4-044A-96F7-D37B75118434}"/>
              </a:ext>
            </a:extLst>
          </p:cNvPr>
          <p:cNvSpPr txBox="1">
            <a:spLocks/>
          </p:cNvSpPr>
          <p:nvPr/>
        </p:nvSpPr>
        <p:spPr>
          <a:xfrm>
            <a:off x="0" y="-2444"/>
            <a:ext cx="12192000" cy="6808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0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indent="719138"/>
            <a:r>
              <a:rPr lang="en-US" sz="36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Methodology: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CF911F6-C1B2-994B-87E3-B8D855934C7F}"/>
              </a:ext>
            </a:extLst>
          </p:cNvPr>
          <p:cNvSpPr/>
          <p:nvPr/>
        </p:nvSpPr>
        <p:spPr>
          <a:xfrm>
            <a:off x="1029741" y="1447810"/>
            <a:ext cx="862926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Fig. 11. 100X100 Pixels Images in Training folder for Sea fog class (100 Images)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160912A-460E-364D-B6A5-3F538752A7ED}"/>
              </a:ext>
            </a:extLst>
          </p:cNvPr>
          <p:cNvSpPr txBox="1">
            <a:spLocks/>
          </p:cNvSpPr>
          <p:nvPr/>
        </p:nvSpPr>
        <p:spPr>
          <a:xfrm>
            <a:off x="0" y="566482"/>
            <a:ext cx="12192000" cy="6808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0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indent="719138"/>
            <a:r>
              <a:rPr lang="en-US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Dataset of Sea Fog for Training</a:t>
            </a:r>
          </a:p>
        </p:txBody>
      </p:sp>
    </p:spTree>
    <p:extLst>
      <p:ext uri="{BB962C8B-B14F-4D97-AF65-F5344CB8AC3E}">
        <p14:creationId xmlns:p14="http://schemas.microsoft.com/office/powerpoint/2010/main" val="11323998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7370" y="1953889"/>
            <a:ext cx="8388245" cy="3796354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F9F37FD4-12B4-044A-96F7-D37B75118434}"/>
              </a:ext>
            </a:extLst>
          </p:cNvPr>
          <p:cNvSpPr txBox="1">
            <a:spLocks/>
          </p:cNvSpPr>
          <p:nvPr/>
        </p:nvSpPr>
        <p:spPr>
          <a:xfrm>
            <a:off x="0" y="-2444"/>
            <a:ext cx="12192000" cy="6808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0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indent="719138"/>
            <a:r>
              <a:rPr lang="en-US" sz="36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Methodology: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B7AE03C-3BF0-5B49-ABFF-FFB39236DDD7}"/>
              </a:ext>
            </a:extLst>
          </p:cNvPr>
          <p:cNvSpPr/>
          <p:nvPr/>
        </p:nvSpPr>
        <p:spPr>
          <a:xfrm>
            <a:off x="1844565" y="1584557"/>
            <a:ext cx="85028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Fig. 12. 100X100 Pixels Images in Validation folder for Sea fog class (20 Images)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DAD8001-72C7-5747-913B-4EACCCD5F487}"/>
              </a:ext>
            </a:extLst>
          </p:cNvPr>
          <p:cNvSpPr txBox="1">
            <a:spLocks/>
          </p:cNvSpPr>
          <p:nvPr/>
        </p:nvSpPr>
        <p:spPr>
          <a:xfrm>
            <a:off x="-1" y="553787"/>
            <a:ext cx="12192000" cy="6808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0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indent="719138"/>
            <a:r>
              <a:rPr lang="en-US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Dataset of Sea Fog for Validation</a:t>
            </a:r>
          </a:p>
        </p:txBody>
      </p:sp>
    </p:spTree>
    <p:extLst>
      <p:ext uri="{BB962C8B-B14F-4D97-AF65-F5344CB8AC3E}">
        <p14:creationId xmlns:p14="http://schemas.microsoft.com/office/powerpoint/2010/main" val="37452151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5FF825-CEF7-6646-85B2-9D8627F340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62153" y="1366345"/>
            <a:ext cx="4803228" cy="5312979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model was created in python based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Keras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framework.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Training Epoch means how many iteration the model learn from the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Batch Size is how many images are being learn in 1 batch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Optimizer is a mathematical approach to reduce the error rate from the model</a:t>
            </a:r>
            <a:endParaRPr 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Learning Rate controls how quickly or slowly a model learns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Activation Function is a function to make the model become non-linear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04ED4DC-1657-3843-BF98-C1375859FB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8207028"/>
              </p:ext>
            </p:extLst>
          </p:nvPr>
        </p:nvGraphicFramePr>
        <p:xfrm>
          <a:off x="6726620" y="2475178"/>
          <a:ext cx="5108028" cy="303444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554014">
                  <a:extLst>
                    <a:ext uri="{9D8B030D-6E8A-4147-A177-3AD203B41FA5}">
                      <a16:colId xmlns:a16="http://schemas.microsoft.com/office/drawing/2014/main" val="3944983237"/>
                    </a:ext>
                  </a:extLst>
                </a:gridCol>
                <a:gridCol w="2554014">
                  <a:extLst>
                    <a:ext uri="{9D8B030D-6E8A-4147-A177-3AD203B41FA5}">
                      <a16:colId xmlns:a16="http://schemas.microsoft.com/office/drawing/2014/main" val="3641900830"/>
                    </a:ext>
                  </a:extLst>
                </a:gridCol>
              </a:tblGrid>
              <a:tr h="47344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aseline="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Parameter</a:t>
                      </a:r>
                      <a:endParaRPr lang="en-ID" sz="2000" baseline="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aseline="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Value</a:t>
                      </a:r>
                      <a:endParaRPr lang="en-ID" sz="2000" baseline="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477101494"/>
                  </a:ext>
                </a:extLst>
              </a:tr>
              <a:tr h="47344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aseline="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Training Epoch</a:t>
                      </a:r>
                      <a:endParaRPr lang="en-ID" sz="1800" baseline="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aseline="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lang="en-ID" sz="1800" baseline="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150569257"/>
                  </a:ext>
                </a:extLst>
              </a:tr>
              <a:tr h="47344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aseline="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Batch Size</a:t>
                      </a:r>
                      <a:endParaRPr lang="en-ID" sz="1800" baseline="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aseline="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</a:t>
                      </a:r>
                      <a:endParaRPr lang="en-ID" sz="1800" baseline="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14787925"/>
                  </a:ext>
                </a:extLst>
              </a:tr>
              <a:tr h="473449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baseline="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Optimizer</a:t>
                      </a:r>
                      <a:endParaRPr lang="en-ID" sz="1800" b="1" baseline="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ID" sz="1800" baseline="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Adam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393387245"/>
                  </a:ext>
                </a:extLst>
              </a:tr>
              <a:tr h="47344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aseline="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Learning Rate</a:t>
                      </a:r>
                      <a:endParaRPr lang="en-ID" sz="1800" baseline="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aseline="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0.001</a:t>
                      </a:r>
                      <a:endParaRPr lang="en-ID" sz="1800" baseline="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60982816"/>
                  </a:ext>
                </a:extLst>
              </a:tr>
              <a:tr h="66720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aseline="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Activation Function</a:t>
                      </a:r>
                      <a:endParaRPr lang="en-ID" sz="1800" baseline="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aseline="0" dirty="0" err="1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ReLU</a:t>
                      </a:r>
                      <a:r>
                        <a:rPr lang="en-US" sz="1800" baseline="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and SoftMax (Classifier layer)</a:t>
                      </a:r>
                      <a:endParaRPr lang="en-ID" sz="1800" baseline="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264771705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9CB00EE3-8337-B547-ADCF-EBD3BB488309}"/>
              </a:ext>
            </a:extLst>
          </p:cNvPr>
          <p:cNvSpPr txBox="1"/>
          <p:nvPr/>
        </p:nvSpPr>
        <p:spPr>
          <a:xfrm>
            <a:off x="6621982" y="2067345"/>
            <a:ext cx="3438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Table 3. Parameter of CNN models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9F37FD4-12B4-044A-96F7-D37B75118434}"/>
              </a:ext>
            </a:extLst>
          </p:cNvPr>
          <p:cNvSpPr txBox="1">
            <a:spLocks/>
          </p:cNvSpPr>
          <p:nvPr/>
        </p:nvSpPr>
        <p:spPr>
          <a:xfrm>
            <a:off x="0" y="-2444"/>
            <a:ext cx="12192000" cy="6808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0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indent="719138"/>
            <a:r>
              <a:rPr lang="en-US" sz="36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Training and Validation Models</a:t>
            </a:r>
          </a:p>
        </p:txBody>
      </p:sp>
    </p:spTree>
    <p:extLst>
      <p:ext uri="{BB962C8B-B14F-4D97-AF65-F5344CB8AC3E}">
        <p14:creationId xmlns:p14="http://schemas.microsoft.com/office/powerpoint/2010/main" val="5518522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2BE767C3-CDDD-6249-8ED6-8DB60822B5CE}"/>
              </a:ext>
            </a:extLst>
          </p:cNvPr>
          <p:cNvSpPr txBox="1">
            <a:spLocks/>
          </p:cNvSpPr>
          <p:nvPr/>
        </p:nvSpPr>
        <p:spPr>
          <a:xfrm>
            <a:off x="0" y="-2444"/>
            <a:ext cx="12192000" cy="6808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0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indent="719138"/>
            <a:r>
              <a:rPr lang="en-US" sz="36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Accuracy and Validation Accuracy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7660661" y="8145630"/>
            <a:ext cx="1611086" cy="1110343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1251217" y="3014896"/>
            <a:ext cx="108857" cy="125186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FF00"/>
              </a:solidFill>
            </a:endParaRPr>
          </a:p>
        </p:txBody>
      </p:sp>
      <p:sp>
        <p:nvSpPr>
          <p:cNvPr id="9" name="타원 8"/>
          <p:cNvSpPr/>
          <p:nvPr/>
        </p:nvSpPr>
        <p:spPr>
          <a:xfrm>
            <a:off x="1251217" y="3278084"/>
            <a:ext cx="108857" cy="125186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FF00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7257570" y="7216042"/>
            <a:ext cx="108857" cy="1251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FF00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7257570" y="7596866"/>
            <a:ext cx="108857" cy="1251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FF00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7257570" y="7915097"/>
            <a:ext cx="108857" cy="1251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FF00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7257570" y="8178285"/>
            <a:ext cx="108857" cy="1251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FF00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7257570" y="8483085"/>
            <a:ext cx="108857" cy="1251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FF00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7257570" y="8863909"/>
            <a:ext cx="108857" cy="1251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FF00"/>
              </a:solidFill>
            </a:endParaRPr>
          </a:p>
        </p:txBody>
      </p:sp>
      <p:sp>
        <p:nvSpPr>
          <p:cNvPr id="4" name="왼쪽 중괄호 3"/>
          <p:cNvSpPr/>
          <p:nvPr/>
        </p:nvSpPr>
        <p:spPr>
          <a:xfrm rot="10800000">
            <a:off x="1714235" y="1317716"/>
            <a:ext cx="511947" cy="4458591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2315509" y="2999193"/>
            <a:ext cx="1611086" cy="111034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Model</a:t>
            </a:r>
          </a:p>
          <a:p>
            <a:pPr algn="ctr"/>
            <a:r>
              <a:rPr lang="en-US" altLang="ko-KR" dirty="0">
                <a:solidFill>
                  <a:schemeClr val="bg1"/>
                </a:solidFill>
              </a:rPr>
              <a:t>learn and classify images 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4972209" y="7313493"/>
            <a:ext cx="1611086" cy="111034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8738027" y="9249475"/>
            <a:ext cx="1611086" cy="111034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7118190" y="9110506"/>
            <a:ext cx="1611086" cy="111034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Picture 12" descr="A blurry image of a person&#10;&#10;Description automatically generated">
            <a:extLst>
              <a:ext uri="{FF2B5EF4-FFF2-40B4-BE49-F238E27FC236}">
                <a16:creationId xmlns:a16="http://schemas.microsoft.com/office/drawing/2014/main" id="{EC58BA12-1432-4141-8FEE-19F9E8D62B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907" y="2194401"/>
            <a:ext cx="635000" cy="6350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22" name="타원 2">
            <a:extLst>
              <a:ext uri="{FF2B5EF4-FFF2-40B4-BE49-F238E27FC236}">
                <a16:creationId xmlns:a16="http://schemas.microsoft.com/office/drawing/2014/main" id="{7AAE6DFD-CCB5-A440-80BB-773E3109E19B}"/>
              </a:ext>
            </a:extLst>
          </p:cNvPr>
          <p:cNvSpPr/>
          <p:nvPr/>
        </p:nvSpPr>
        <p:spPr>
          <a:xfrm>
            <a:off x="1251217" y="3520567"/>
            <a:ext cx="108857" cy="125186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FF00"/>
              </a:solidFill>
            </a:endParaRPr>
          </a:p>
        </p:txBody>
      </p:sp>
      <p:sp>
        <p:nvSpPr>
          <p:cNvPr id="23" name="타원 8">
            <a:extLst>
              <a:ext uri="{FF2B5EF4-FFF2-40B4-BE49-F238E27FC236}">
                <a16:creationId xmlns:a16="http://schemas.microsoft.com/office/drawing/2014/main" id="{544A822D-1F4D-B34D-A123-13B0141C2A7F}"/>
              </a:ext>
            </a:extLst>
          </p:cNvPr>
          <p:cNvSpPr/>
          <p:nvPr/>
        </p:nvSpPr>
        <p:spPr>
          <a:xfrm>
            <a:off x="1251217" y="3783755"/>
            <a:ext cx="108857" cy="125186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FF00"/>
              </a:solidFill>
            </a:endParaRPr>
          </a:p>
        </p:txBody>
      </p:sp>
      <p:sp>
        <p:nvSpPr>
          <p:cNvPr id="24" name="타원 2">
            <a:extLst>
              <a:ext uri="{FF2B5EF4-FFF2-40B4-BE49-F238E27FC236}">
                <a16:creationId xmlns:a16="http://schemas.microsoft.com/office/drawing/2014/main" id="{1F8BC6C1-014F-C243-8AE7-621DEC63B8A2}"/>
              </a:ext>
            </a:extLst>
          </p:cNvPr>
          <p:cNvSpPr/>
          <p:nvPr/>
        </p:nvSpPr>
        <p:spPr>
          <a:xfrm>
            <a:off x="1251217" y="4046943"/>
            <a:ext cx="108857" cy="125186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FF00"/>
              </a:solidFill>
            </a:endParaRPr>
          </a:p>
        </p:txBody>
      </p:sp>
      <p:sp>
        <p:nvSpPr>
          <p:cNvPr id="25" name="타원 8">
            <a:extLst>
              <a:ext uri="{FF2B5EF4-FFF2-40B4-BE49-F238E27FC236}">
                <a16:creationId xmlns:a16="http://schemas.microsoft.com/office/drawing/2014/main" id="{073C0FA5-21A3-D24B-99D2-3DCF87DB3D9F}"/>
              </a:ext>
            </a:extLst>
          </p:cNvPr>
          <p:cNvSpPr/>
          <p:nvPr/>
        </p:nvSpPr>
        <p:spPr>
          <a:xfrm>
            <a:off x="1251217" y="4310131"/>
            <a:ext cx="108857" cy="125186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FF00"/>
              </a:solidFill>
            </a:endParaRPr>
          </a:p>
        </p:txBody>
      </p:sp>
      <p:sp>
        <p:nvSpPr>
          <p:cNvPr id="26" name="타원 2">
            <a:extLst>
              <a:ext uri="{FF2B5EF4-FFF2-40B4-BE49-F238E27FC236}">
                <a16:creationId xmlns:a16="http://schemas.microsoft.com/office/drawing/2014/main" id="{DB7EB6E3-E0C0-D04B-9308-EB8A59245B2E}"/>
              </a:ext>
            </a:extLst>
          </p:cNvPr>
          <p:cNvSpPr/>
          <p:nvPr/>
        </p:nvSpPr>
        <p:spPr>
          <a:xfrm>
            <a:off x="1251217" y="4552614"/>
            <a:ext cx="108857" cy="125186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FF00"/>
              </a:solidFill>
            </a:endParaRPr>
          </a:p>
        </p:txBody>
      </p:sp>
      <p:sp>
        <p:nvSpPr>
          <p:cNvPr id="27" name="타원 8">
            <a:extLst>
              <a:ext uri="{FF2B5EF4-FFF2-40B4-BE49-F238E27FC236}">
                <a16:creationId xmlns:a16="http://schemas.microsoft.com/office/drawing/2014/main" id="{4970E5BC-F9F3-D14A-B381-8E5604019C68}"/>
              </a:ext>
            </a:extLst>
          </p:cNvPr>
          <p:cNvSpPr/>
          <p:nvPr/>
        </p:nvSpPr>
        <p:spPr>
          <a:xfrm>
            <a:off x="1251217" y="4815802"/>
            <a:ext cx="108857" cy="125186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FF00"/>
              </a:solidFill>
            </a:endParaRPr>
          </a:p>
        </p:txBody>
      </p:sp>
      <p:pic>
        <p:nvPicPr>
          <p:cNvPr id="29" name="Picture 28" descr="A picture containing animal, cat, grass&#10;&#10;Description automatically generated">
            <a:extLst>
              <a:ext uri="{FF2B5EF4-FFF2-40B4-BE49-F238E27FC236}">
                <a16:creationId xmlns:a16="http://schemas.microsoft.com/office/drawing/2014/main" id="{1ABDEF6C-F695-7347-B49C-88A2AF64D3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146" y="5141307"/>
            <a:ext cx="635000" cy="6350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30" name="타원 2">
            <a:extLst>
              <a:ext uri="{FF2B5EF4-FFF2-40B4-BE49-F238E27FC236}">
                <a16:creationId xmlns:a16="http://schemas.microsoft.com/office/drawing/2014/main" id="{CC8C3CC7-C7B3-2F45-91E3-EF04CD98BC84}"/>
              </a:ext>
            </a:extLst>
          </p:cNvPr>
          <p:cNvSpPr/>
          <p:nvPr/>
        </p:nvSpPr>
        <p:spPr>
          <a:xfrm>
            <a:off x="7271150" y="3020155"/>
            <a:ext cx="108857" cy="125186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FF00"/>
              </a:solidFill>
            </a:endParaRPr>
          </a:p>
        </p:txBody>
      </p:sp>
      <p:sp>
        <p:nvSpPr>
          <p:cNvPr id="31" name="타원 8">
            <a:extLst>
              <a:ext uri="{FF2B5EF4-FFF2-40B4-BE49-F238E27FC236}">
                <a16:creationId xmlns:a16="http://schemas.microsoft.com/office/drawing/2014/main" id="{D3EF2359-FC1E-884A-BB06-AD0C0D3611EC}"/>
              </a:ext>
            </a:extLst>
          </p:cNvPr>
          <p:cNvSpPr/>
          <p:nvPr/>
        </p:nvSpPr>
        <p:spPr>
          <a:xfrm>
            <a:off x="7271150" y="3283343"/>
            <a:ext cx="108857" cy="125186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FF00"/>
              </a:solidFill>
            </a:endParaRPr>
          </a:p>
        </p:txBody>
      </p:sp>
      <p:sp>
        <p:nvSpPr>
          <p:cNvPr id="32" name="왼쪽 중괄호 3">
            <a:extLst>
              <a:ext uri="{FF2B5EF4-FFF2-40B4-BE49-F238E27FC236}">
                <a16:creationId xmlns:a16="http://schemas.microsoft.com/office/drawing/2014/main" id="{5DC4916D-F72A-4A4E-BF7A-8629826272E3}"/>
              </a:ext>
            </a:extLst>
          </p:cNvPr>
          <p:cNvSpPr/>
          <p:nvPr/>
        </p:nvSpPr>
        <p:spPr>
          <a:xfrm rot="10800000">
            <a:off x="7734168" y="1322975"/>
            <a:ext cx="511947" cy="4458591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17">
            <a:extLst>
              <a:ext uri="{FF2B5EF4-FFF2-40B4-BE49-F238E27FC236}">
                <a16:creationId xmlns:a16="http://schemas.microsoft.com/office/drawing/2014/main" id="{309A916E-8778-7746-92BB-C6F820C167F8}"/>
              </a:ext>
            </a:extLst>
          </p:cNvPr>
          <p:cNvSpPr/>
          <p:nvPr/>
        </p:nvSpPr>
        <p:spPr>
          <a:xfrm>
            <a:off x="8305126" y="2991839"/>
            <a:ext cx="1611086" cy="111034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Model classify images</a:t>
            </a:r>
          </a:p>
        </p:txBody>
      </p:sp>
      <p:pic>
        <p:nvPicPr>
          <p:cNvPr id="35" name="Picture 34" descr="A blurry image of a person&#10;&#10;Description automatically generated">
            <a:extLst>
              <a:ext uri="{FF2B5EF4-FFF2-40B4-BE49-F238E27FC236}">
                <a16:creationId xmlns:a16="http://schemas.microsoft.com/office/drawing/2014/main" id="{D983B092-427C-4746-853F-77E66DCFCF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9840" y="2199660"/>
            <a:ext cx="635000" cy="6350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36" name="타원 2">
            <a:extLst>
              <a:ext uri="{FF2B5EF4-FFF2-40B4-BE49-F238E27FC236}">
                <a16:creationId xmlns:a16="http://schemas.microsoft.com/office/drawing/2014/main" id="{2F607C3C-9F33-6F4E-984A-C997F2FE532D}"/>
              </a:ext>
            </a:extLst>
          </p:cNvPr>
          <p:cNvSpPr/>
          <p:nvPr/>
        </p:nvSpPr>
        <p:spPr>
          <a:xfrm>
            <a:off x="7271150" y="3525826"/>
            <a:ext cx="108857" cy="125186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FF00"/>
              </a:solidFill>
            </a:endParaRPr>
          </a:p>
        </p:txBody>
      </p:sp>
      <p:sp>
        <p:nvSpPr>
          <p:cNvPr id="37" name="타원 8">
            <a:extLst>
              <a:ext uri="{FF2B5EF4-FFF2-40B4-BE49-F238E27FC236}">
                <a16:creationId xmlns:a16="http://schemas.microsoft.com/office/drawing/2014/main" id="{88584A58-8010-9043-9C43-65C024F48592}"/>
              </a:ext>
            </a:extLst>
          </p:cNvPr>
          <p:cNvSpPr/>
          <p:nvPr/>
        </p:nvSpPr>
        <p:spPr>
          <a:xfrm>
            <a:off x="7271150" y="3789014"/>
            <a:ext cx="108857" cy="125186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FF00"/>
              </a:solidFill>
            </a:endParaRPr>
          </a:p>
        </p:txBody>
      </p:sp>
      <p:sp>
        <p:nvSpPr>
          <p:cNvPr id="38" name="타원 2">
            <a:extLst>
              <a:ext uri="{FF2B5EF4-FFF2-40B4-BE49-F238E27FC236}">
                <a16:creationId xmlns:a16="http://schemas.microsoft.com/office/drawing/2014/main" id="{2ED03A8D-02D8-8F49-A56B-B06C325468B4}"/>
              </a:ext>
            </a:extLst>
          </p:cNvPr>
          <p:cNvSpPr/>
          <p:nvPr/>
        </p:nvSpPr>
        <p:spPr>
          <a:xfrm>
            <a:off x="7271150" y="4052202"/>
            <a:ext cx="108857" cy="125186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FF00"/>
              </a:solidFill>
            </a:endParaRPr>
          </a:p>
        </p:txBody>
      </p:sp>
      <p:sp>
        <p:nvSpPr>
          <p:cNvPr id="39" name="타원 8">
            <a:extLst>
              <a:ext uri="{FF2B5EF4-FFF2-40B4-BE49-F238E27FC236}">
                <a16:creationId xmlns:a16="http://schemas.microsoft.com/office/drawing/2014/main" id="{AD82B1A3-C2EE-6747-BC5B-F371231D2BF2}"/>
              </a:ext>
            </a:extLst>
          </p:cNvPr>
          <p:cNvSpPr/>
          <p:nvPr/>
        </p:nvSpPr>
        <p:spPr>
          <a:xfrm>
            <a:off x="7271150" y="4315390"/>
            <a:ext cx="108857" cy="125186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FF00"/>
              </a:solidFill>
            </a:endParaRPr>
          </a:p>
        </p:txBody>
      </p:sp>
      <p:sp>
        <p:nvSpPr>
          <p:cNvPr id="40" name="타원 2">
            <a:extLst>
              <a:ext uri="{FF2B5EF4-FFF2-40B4-BE49-F238E27FC236}">
                <a16:creationId xmlns:a16="http://schemas.microsoft.com/office/drawing/2014/main" id="{6B5DFF57-330D-7949-9731-04055C4D08A2}"/>
              </a:ext>
            </a:extLst>
          </p:cNvPr>
          <p:cNvSpPr/>
          <p:nvPr/>
        </p:nvSpPr>
        <p:spPr>
          <a:xfrm>
            <a:off x="7271150" y="4557873"/>
            <a:ext cx="108857" cy="125186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FF00"/>
              </a:solidFill>
            </a:endParaRPr>
          </a:p>
        </p:txBody>
      </p:sp>
      <p:sp>
        <p:nvSpPr>
          <p:cNvPr id="41" name="타원 8">
            <a:extLst>
              <a:ext uri="{FF2B5EF4-FFF2-40B4-BE49-F238E27FC236}">
                <a16:creationId xmlns:a16="http://schemas.microsoft.com/office/drawing/2014/main" id="{66F35C49-76C0-7C49-B8B0-1F4AB1088038}"/>
              </a:ext>
            </a:extLst>
          </p:cNvPr>
          <p:cNvSpPr/>
          <p:nvPr/>
        </p:nvSpPr>
        <p:spPr>
          <a:xfrm>
            <a:off x="7271150" y="4821061"/>
            <a:ext cx="108857" cy="125186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FF00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5FA2737-BE1D-3146-86DE-FBB36BD095C1}"/>
              </a:ext>
            </a:extLst>
          </p:cNvPr>
          <p:cNvSpPr txBox="1"/>
          <p:nvPr/>
        </p:nvSpPr>
        <p:spPr>
          <a:xfrm>
            <a:off x="760551" y="672602"/>
            <a:ext cx="7282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Fig. 17 Difference between Accuracy and Validation Accuracy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E884F69-8BCE-E449-9570-8EFB32014C64}"/>
              </a:ext>
            </a:extLst>
          </p:cNvPr>
          <p:cNvSpPr txBox="1"/>
          <p:nvPr/>
        </p:nvSpPr>
        <p:spPr>
          <a:xfrm>
            <a:off x="292493" y="5910166"/>
            <a:ext cx="26613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300 Images of Training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3A490AF-0D7F-0F4F-A833-92E377A159F1}"/>
              </a:ext>
            </a:extLst>
          </p:cNvPr>
          <p:cNvSpPr txBox="1"/>
          <p:nvPr/>
        </p:nvSpPr>
        <p:spPr>
          <a:xfrm>
            <a:off x="6312426" y="5910166"/>
            <a:ext cx="3401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60 New Images of Validation</a:t>
            </a: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10289061-AFBE-9D44-ABBB-7664E3B1A0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8078" y="1321238"/>
            <a:ext cx="635000" cy="6350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4DCBE8BA-2E46-9145-AEB1-AB4188DDC7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08079" y="2206071"/>
            <a:ext cx="635000" cy="6350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0613D026-6493-AF4A-93AB-BB88012E8F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09492" y="5149852"/>
            <a:ext cx="635000" cy="6350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53" name="Picture 52" descr="A blurry image of a flower&#10;&#10;Description automatically generated">
            <a:extLst>
              <a:ext uri="{FF2B5EF4-FFF2-40B4-BE49-F238E27FC236}">
                <a16:creationId xmlns:a16="http://schemas.microsoft.com/office/drawing/2014/main" id="{0463FD23-6012-DD47-8313-DE27B8BBB1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3717" y="1317716"/>
            <a:ext cx="635000" cy="6350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6054C1EC-788D-BB40-9A26-9D369E8D012F}"/>
              </a:ext>
            </a:extLst>
          </p:cNvPr>
          <p:cNvCxnSpPr>
            <a:cxnSpLocks/>
            <a:stCxn id="18" idx="3"/>
            <a:endCxn id="60" idx="1"/>
          </p:cNvCxnSpPr>
          <p:nvPr/>
        </p:nvCxnSpPr>
        <p:spPr>
          <a:xfrm flipV="1">
            <a:off x="3926595" y="2529406"/>
            <a:ext cx="531239" cy="10249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1438BA93-49F9-F04E-A921-F4E7FAA5AA22}"/>
              </a:ext>
            </a:extLst>
          </p:cNvPr>
          <p:cNvCxnSpPr>
            <a:stCxn id="18" idx="3"/>
          </p:cNvCxnSpPr>
          <p:nvPr/>
        </p:nvCxnSpPr>
        <p:spPr>
          <a:xfrm flipV="1">
            <a:off x="3926595" y="3547011"/>
            <a:ext cx="531239" cy="73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8383516E-A809-1E45-8761-440C34C40540}"/>
              </a:ext>
            </a:extLst>
          </p:cNvPr>
          <p:cNvCxnSpPr>
            <a:cxnSpLocks/>
            <a:stCxn id="18" idx="3"/>
            <a:endCxn id="63" idx="1"/>
          </p:cNvCxnSpPr>
          <p:nvPr/>
        </p:nvCxnSpPr>
        <p:spPr>
          <a:xfrm>
            <a:off x="3926595" y="3554365"/>
            <a:ext cx="531239" cy="9982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ounded Rectangle 59">
            <a:extLst>
              <a:ext uri="{FF2B5EF4-FFF2-40B4-BE49-F238E27FC236}">
                <a16:creationId xmlns:a16="http://schemas.microsoft.com/office/drawing/2014/main" id="{85EF1F9F-4157-604C-902E-DAA1EBC8B80A}"/>
              </a:ext>
            </a:extLst>
          </p:cNvPr>
          <p:cNvSpPr/>
          <p:nvPr/>
        </p:nvSpPr>
        <p:spPr>
          <a:xfrm>
            <a:off x="4457834" y="2206071"/>
            <a:ext cx="1319918" cy="64667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Sea Fog</a:t>
            </a:r>
          </a:p>
        </p:txBody>
      </p:sp>
      <p:sp>
        <p:nvSpPr>
          <p:cNvPr id="61" name="Rounded Rectangle 60">
            <a:extLst>
              <a:ext uri="{FF2B5EF4-FFF2-40B4-BE49-F238E27FC236}">
                <a16:creationId xmlns:a16="http://schemas.microsoft.com/office/drawing/2014/main" id="{8873DF8E-3370-6B4A-9249-0E8BAF094CDF}"/>
              </a:ext>
            </a:extLst>
          </p:cNvPr>
          <p:cNvSpPr/>
          <p:nvPr/>
        </p:nvSpPr>
        <p:spPr>
          <a:xfrm>
            <a:off x="4457834" y="3223676"/>
            <a:ext cx="1319918" cy="64667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Clouds</a:t>
            </a:r>
          </a:p>
        </p:txBody>
      </p:sp>
      <p:sp>
        <p:nvSpPr>
          <p:cNvPr id="63" name="Rounded Rectangle 62">
            <a:extLst>
              <a:ext uri="{FF2B5EF4-FFF2-40B4-BE49-F238E27FC236}">
                <a16:creationId xmlns:a16="http://schemas.microsoft.com/office/drawing/2014/main" id="{8ABF50F8-F337-B947-A873-35D83988CD47}"/>
              </a:ext>
            </a:extLst>
          </p:cNvPr>
          <p:cNvSpPr/>
          <p:nvPr/>
        </p:nvSpPr>
        <p:spPr>
          <a:xfrm>
            <a:off x="4457834" y="4229279"/>
            <a:ext cx="1319918" cy="64667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Others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B3B96B66-2175-BB4C-A940-65985D8306F2}"/>
              </a:ext>
            </a:extLst>
          </p:cNvPr>
          <p:cNvSpPr txBox="1"/>
          <p:nvPr/>
        </p:nvSpPr>
        <p:spPr>
          <a:xfrm>
            <a:off x="4470821" y="1841939"/>
            <a:ext cx="1293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Accuracy</a:t>
            </a:r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008DDB5D-2C10-D94E-8355-00981298261F}"/>
              </a:ext>
            </a:extLst>
          </p:cNvPr>
          <p:cNvCxnSpPr>
            <a:cxnSpLocks/>
            <a:endCxn id="69" idx="1"/>
          </p:cNvCxnSpPr>
          <p:nvPr/>
        </p:nvCxnSpPr>
        <p:spPr>
          <a:xfrm flipV="1">
            <a:off x="9951036" y="2525832"/>
            <a:ext cx="531239" cy="10249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E52CF5BF-E35A-3241-83D0-404B8D46E38F}"/>
              </a:ext>
            </a:extLst>
          </p:cNvPr>
          <p:cNvCxnSpPr/>
          <p:nvPr/>
        </p:nvCxnSpPr>
        <p:spPr>
          <a:xfrm flipV="1">
            <a:off x="9951036" y="3543437"/>
            <a:ext cx="531239" cy="73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5E8717F6-6062-E24B-AF0E-BE2A06C725C2}"/>
              </a:ext>
            </a:extLst>
          </p:cNvPr>
          <p:cNvCxnSpPr>
            <a:cxnSpLocks/>
            <a:endCxn id="71" idx="1"/>
          </p:cNvCxnSpPr>
          <p:nvPr/>
        </p:nvCxnSpPr>
        <p:spPr>
          <a:xfrm>
            <a:off x="9951036" y="3550791"/>
            <a:ext cx="531239" cy="9982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ounded Rectangle 68">
            <a:extLst>
              <a:ext uri="{FF2B5EF4-FFF2-40B4-BE49-F238E27FC236}">
                <a16:creationId xmlns:a16="http://schemas.microsoft.com/office/drawing/2014/main" id="{955D8E76-F8FD-3F45-B2D0-9926ADF24745}"/>
              </a:ext>
            </a:extLst>
          </p:cNvPr>
          <p:cNvSpPr/>
          <p:nvPr/>
        </p:nvSpPr>
        <p:spPr>
          <a:xfrm>
            <a:off x="10482275" y="2202497"/>
            <a:ext cx="1319918" cy="64667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Sea Fog</a:t>
            </a:r>
          </a:p>
        </p:txBody>
      </p:sp>
      <p:sp>
        <p:nvSpPr>
          <p:cNvPr id="70" name="Rounded Rectangle 69">
            <a:extLst>
              <a:ext uri="{FF2B5EF4-FFF2-40B4-BE49-F238E27FC236}">
                <a16:creationId xmlns:a16="http://schemas.microsoft.com/office/drawing/2014/main" id="{B3A2D264-909F-0546-A88A-AE1099A63026}"/>
              </a:ext>
            </a:extLst>
          </p:cNvPr>
          <p:cNvSpPr/>
          <p:nvPr/>
        </p:nvSpPr>
        <p:spPr>
          <a:xfrm>
            <a:off x="10482275" y="3220102"/>
            <a:ext cx="1319918" cy="64667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Clouds</a:t>
            </a:r>
          </a:p>
        </p:txBody>
      </p:sp>
      <p:sp>
        <p:nvSpPr>
          <p:cNvPr id="71" name="Rounded Rectangle 70">
            <a:extLst>
              <a:ext uri="{FF2B5EF4-FFF2-40B4-BE49-F238E27FC236}">
                <a16:creationId xmlns:a16="http://schemas.microsoft.com/office/drawing/2014/main" id="{8F3685AC-404C-1147-980D-C28147EFB561}"/>
              </a:ext>
            </a:extLst>
          </p:cNvPr>
          <p:cNvSpPr/>
          <p:nvPr/>
        </p:nvSpPr>
        <p:spPr>
          <a:xfrm>
            <a:off x="10482275" y="4225705"/>
            <a:ext cx="1319918" cy="64667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Others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0BF4FC0-19DA-134D-91AC-278485F2D0F2}"/>
              </a:ext>
            </a:extLst>
          </p:cNvPr>
          <p:cNvSpPr txBox="1"/>
          <p:nvPr/>
        </p:nvSpPr>
        <p:spPr>
          <a:xfrm>
            <a:off x="10476189" y="1577210"/>
            <a:ext cx="13260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Validation</a:t>
            </a:r>
          </a:p>
          <a:p>
            <a:r>
              <a:rPr lang="en-US" b="1" dirty="0"/>
              <a:t>Accuracy</a:t>
            </a:r>
          </a:p>
        </p:txBody>
      </p:sp>
    </p:spTree>
    <p:extLst>
      <p:ext uri="{BB962C8B-B14F-4D97-AF65-F5344CB8AC3E}">
        <p14:creationId xmlns:p14="http://schemas.microsoft.com/office/powerpoint/2010/main" val="28280994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059E4B5E-6F49-E341-A6E4-101CF690650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87032911"/>
              </p:ext>
            </p:extLst>
          </p:nvPr>
        </p:nvGraphicFramePr>
        <p:xfrm>
          <a:off x="6048132" y="1253533"/>
          <a:ext cx="6143868" cy="56044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3061">
                  <a:extLst>
                    <a:ext uri="{9D8B030D-6E8A-4147-A177-3AD203B41FA5}">
                      <a16:colId xmlns:a16="http://schemas.microsoft.com/office/drawing/2014/main" val="1687318378"/>
                    </a:ext>
                  </a:extLst>
                </a:gridCol>
                <a:gridCol w="2088114">
                  <a:extLst>
                    <a:ext uri="{9D8B030D-6E8A-4147-A177-3AD203B41FA5}">
                      <a16:colId xmlns:a16="http://schemas.microsoft.com/office/drawing/2014/main" val="44805633"/>
                    </a:ext>
                  </a:extLst>
                </a:gridCol>
                <a:gridCol w="1375760">
                  <a:extLst>
                    <a:ext uri="{9D8B030D-6E8A-4147-A177-3AD203B41FA5}">
                      <a16:colId xmlns:a16="http://schemas.microsoft.com/office/drawing/2014/main" val="3451537781"/>
                    </a:ext>
                  </a:extLst>
                </a:gridCol>
                <a:gridCol w="1546933">
                  <a:extLst>
                    <a:ext uri="{9D8B030D-6E8A-4147-A177-3AD203B41FA5}">
                      <a16:colId xmlns:a16="http://schemas.microsoft.com/office/drawing/2014/main" val="3645907000"/>
                    </a:ext>
                  </a:extLst>
                </a:gridCol>
              </a:tblGrid>
              <a:tr h="642004"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Bands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Validation Accuracy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7888352"/>
                  </a:ext>
                </a:extLst>
              </a:tr>
              <a:tr h="366860">
                <a:tc rowSpan="4"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 Bands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VGG19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85.3%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83.3%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2942818"/>
                  </a:ext>
                </a:extLst>
              </a:tr>
              <a:tr h="642004">
                <a:tc vMerge="1">
                  <a:txBody>
                    <a:bodyPr/>
                    <a:lstStyle/>
                    <a:p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VGG19 with Transfer Learning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96.67%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91.67%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0407566"/>
                  </a:ext>
                </a:extLst>
              </a:tr>
              <a:tr h="366860">
                <a:tc vMerge="1">
                  <a:txBody>
                    <a:bodyPr/>
                    <a:lstStyle/>
                    <a:p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ResNet50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53.3%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1130659"/>
                  </a:ext>
                </a:extLst>
              </a:tr>
              <a:tr h="642004">
                <a:tc vMerge="1">
                  <a:txBody>
                    <a:bodyPr/>
                    <a:lstStyle/>
                    <a:p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ResNet50 with Transfer Learning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502662"/>
                  </a:ext>
                </a:extLst>
              </a:tr>
              <a:tr h="547467"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 Bands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VGG19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82.7%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9268481"/>
                  </a:ext>
                </a:extLst>
              </a:tr>
              <a:tr h="662254"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5+1 Bands(A)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VGG19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67.7%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73.3%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0491"/>
                  </a:ext>
                </a:extLst>
              </a:tr>
              <a:tr h="547467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5+1 Bands(B)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VGG19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73.7%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75.0%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4170640"/>
                  </a:ext>
                </a:extLst>
              </a:tr>
              <a:tr h="547467">
                <a:tc rowSpan="2"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 Bands</a:t>
                      </a:r>
                    </a:p>
                    <a:p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VGG19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68.3%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71.6%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7608514"/>
                  </a:ext>
                </a:extLst>
              </a:tr>
              <a:tr h="547467">
                <a:tc vMerge="1">
                  <a:txBody>
                    <a:bodyPr/>
                    <a:lstStyle/>
                    <a:p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ResNet50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58.3%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51.7%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801275"/>
                  </a:ext>
                </a:extLst>
              </a:tr>
            </a:tbl>
          </a:graphicData>
        </a:graphic>
      </p:graphicFrame>
      <p:sp>
        <p:nvSpPr>
          <p:cNvPr id="8" name="Title 1">
            <a:extLst>
              <a:ext uri="{FF2B5EF4-FFF2-40B4-BE49-F238E27FC236}">
                <a16:creationId xmlns:a16="http://schemas.microsoft.com/office/drawing/2014/main" id="{2BE767C3-CDDD-6249-8ED6-8DB60822B5CE}"/>
              </a:ext>
            </a:extLst>
          </p:cNvPr>
          <p:cNvSpPr txBox="1">
            <a:spLocks/>
          </p:cNvSpPr>
          <p:nvPr/>
        </p:nvSpPr>
        <p:spPr>
          <a:xfrm>
            <a:off x="0" y="-2444"/>
            <a:ext cx="12192000" cy="6808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0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indent="719138"/>
            <a:r>
              <a:rPr lang="en-US" sz="36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 &amp; Conclusion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E0FC49B-2B4F-654F-8DE7-E5CC6597EA56}"/>
              </a:ext>
            </a:extLst>
          </p:cNvPr>
          <p:cNvSpPr txBox="1">
            <a:spLocks/>
          </p:cNvSpPr>
          <p:nvPr/>
        </p:nvSpPr>
        <p:spPr>
          <a:xfrm>
            <a:off x="736753" y="1978323"/>
            <a:ext cx="4465868" cy="361640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914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371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18288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2860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743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200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657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285750" indent="-285750">
              <a:buFont typeface="Wingdings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with transfer learning had a higher accuracy than without transfer learning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Transfer learning method only can be used for 3 bands images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VGG19 model has a small difference of accuracy between the transfer learning model and without transfer learning, so it becomes a good option to use this architecture for sea fog detection with 8 bands images.</a:t>
            </a:r>
            <a:endParaRPr lang="en-ID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006D880-8184-9342-AA89-CE9DF77AB80F}"/>
              </a:ext>
            </a:extLst>
          </p:cNvPr>
          <p:cNvSpPr/>
          <p:nvPr/>
        </p:nvSpPr>
        <p:spPr>
          <a:xfrm>
            <a:off x="5987143" y="884201"/>
            <a:ext cx="33554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Table 4. Result of Experiment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9EF2E0C-F7D0-964C-A8E9-4A71CF36D270}"/>
              </a:ext>
            </a:extLst>
          </p:cNvPr>
          <p:cNvSpPr txBox="1"/>
          <p:nvPr/>
        </p:nvSpPr>
        <p:spPr>
          <a:xfrm>
            <a:off x="44343" y="5868468"/>
            <a:ext cx="605165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TL : Transfer Learning</a:t>
            </a:r>
          </a:p>
          <a:p>
            <a:pPr marL="285750" indent="-285750">
              <a:buFontTx/>
              <a:buChar char="-"/>
            </a:pPr>
            <a:r>
              <a:rPr lang="en-US" dirty="0"/>
              <a:t>5+1 Bands(A): 5 Bands + ratio(band1/band8)</a:t>
            </a:r>
          </a:p>
          <a:p>
            <a:pPr marL="285750" indent="-285750">
              <a:buFontTx/>
              <a:buChar char="-"/>
            </a:pPr>
            <a:r>
              <a:rPr lang="en-US" dirty="0"/>
              <a:t>5+1 Bands(A): 5 Bands + mean(band1+..+band8)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5233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1E5497E-6C1F-6E40-8357-2489BE3A2A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03910" y="2051405"/>
            <a:ext cx="5178674" cy="2152848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FF1F22-AA33-AD42-980F-C8778E038A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39755" y="1929629"/>
            <a:ext cx="4047861" cy="3616405"/>
          </a:xfrm>
        </p:spPr>
        <p:txBody>
          <a:bodyPr>
            <a:norm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 with different CNN architecture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Classification + Localization of sea fog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 Detection (Sea fog, Cloud, Land, Ocean)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Sea fog Image Segmentation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 Sea Fog movement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891907-E385-A840-88B0-D0FA4FD83B28}"/>
              </a:ext>
            </a:extLst>
          </p:cNvPr>
          <p:cNvSpPr txBox="1"/>
          <p:nvPr/>
        </p:nvSpPr>
        <p:spPr>
          <a:xfrm>
            <a:off x="6519604" y="4282047"/>
            <a:ext cx="15310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Source: Medium</a:t>
            </a:r>
            <a:r>
              <a:rPr lang="en-US" sz="12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[9]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9F37FD4-12B4-044A-96F7-D37B75118434}"/>
              </a:ext>
            </a:extLst>
          </p:cNvPr>
          <p:cNvSpPr txBox="1">
            <a:spLocks/>
          </p:cNvSpPr>
          <p:nvPr/>
        </p:nvSpPr>
        <p:spPr>
          <a:xfrm>
            <a:off x="0" y="-2444"/>
            <a:ext cx="12192000" cy="6808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0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indent="719138"/>
            <a:r>
              <a:rPr lang="en-US" sz="36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Future Plans for this Research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55C19A0-B9DC-EA49-9189-2F0F81D524A6}"/>
              </a:ext>
            </a:extLst>
          </p:cNvPr>
          <p:cNvSpPr txBox="1"/>
          <p:nvPr/>
        </p:nvSpPr>
        <p:spPr>
          <a:xfrm>
            <a:off x="6537416" y="1405074"/>
            <a:ext cx="52600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Fig. 18.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Comparison between image classification, object detection and instance segmentation.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31543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824298-7AF6-A54D-A3C0-27FDE4002D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0B510E-46FC-F440-9753-DECF7EDC0D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9853" y="1613647"/>
            <a:ext cx="8946541" cy="4195481"/>
          </a:xfrm>
        </p:spPr>
        <p:txBody>
          <a:bodyPr numCol="2">
            <a:normAutofit/>
          </a:bodyPr>
          <a:lstStyle/>
          <a:p>
            <a:pPr marL="269868" indent="-269868">
              <a:buFont typeface="+mj-lt"/>
              <a:buAutoNum type="arabicPeriod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Sea Fog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GOCI</a:t>
            </a:r>
          </a:p>
          <a:p>
            <a:pPr lvl="1"/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Convolutional Neural Network</a:t>
            </a:r>
          </a:p>
          <a:p>
            <a:pPr lvl="1"/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Transfer learning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69868" indent="-269868">
              <a:buFont typeface="+mj-lt"/>
              <a:buAutoNum type="arabicPeriod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Methodology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Processing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 Augmentation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 and Validating Models</a:t>
            </a:r>
          </a:p>
          <a:p>
            <a:pPr lvl="1"/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69868" indent="-269868">
              <a:buFont typeface="+mj-lt"/>
              <a:buAutoNum type="arabicPeriod" startAt="3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 with 8 bands</a:t>
            </a:r>
          </a:p>
          <a:p>
            <a:pPr marL="269868" indent="-269868">
              <a:buFont typeface="+mj-lt"/>
              <a:buAutoNum type="arabicPeriod" startAt="3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 &amp; Conclusion</a:t>
            </a:r>
          </a:p>
          <a:p>
            <a:pPr marL="269868" indent="-269868">
              <a:buFont typeface="+mj-lt"/>
              <a:buAutoNum type="arabicPeriod" startAt="3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Plans for this Research</a:t>
            </a:r>
          </a:p>
          <a:p>
            <a:pPr marL="269868" indent="-269868">
              <a:buFont typeface="+mj-lt"/>
              <a:buAutoNum type="arabicPeriod" startAt="3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My Plans and Impression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09585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99AAAA-A375-7D40-A166-D5128008FF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50222" y="1557131"/>
            <a:ext cx="4396338" cy="576262"/>
          </a:xfrm>
        </p:spPr>
        <p:txBody>
          <a:bodyPr/>
          <a:lstStyle/>
          <a:p>
            <a:pPr algn="ctr"/>
            <a:r>
              <a:rPr lang="en-US" sz="2800" u="sng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E909EE-89F5-9843-BD2F-A5B99E64F2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50221" y="2166731"/>
            <a:ext cx="4396339" cy="3741738"/>
          </a:xfrm>
        </p:spPr>
        <p:txBody>
          <a:bodyPr/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Going back to Indonesia (Sunday)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Rest for a week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Continue my study in Indonesia (Monday next 2 weeks)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Become a mentor for freshman students at my faculty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97B82D3-EB6C-104C-AE6E-6AD46F9E5F7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45439" y="1557131"/>
            <a:ext cx="4396339" cy="576262"/>
          </a:xfrm>
        </p:spPr>
        <p:txBody>
          <a:bodyPr/>
          <a:lstStyle/>
          <a:p>
            <a:pPr algn="ctr"/>
            <a:r>
              <a:rPr lang="en-US" sz="2800" u="sng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Impression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AF11401-9968-FC49-BBFD-19600E91835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745439" y="2166731"/>
            <a:ext cx="4396339" cy="3741738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Proven that the Earth is round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Experience to use high specification of computers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Extraordinary experience to process satellite images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Experience Korean research environment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UST is one of the option to study higher degree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9F37FD4-12B4-044A-96F7-D37B75118434}"/>
              </a:ext>
            </a:extLst>
          </p:cNvPr>
          <p:cNvSpPr txBox="1">
            <a:spLocks/>
          </p:cNvSpPr>
          <p:nvPr/>
        </p:nvSpPr>
        <p:spPr>
          <a:xfrm>
            <a:off x="0" y="-2444"/>
            <a:ext cx="12192000" cy="6808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0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indent="719138"/>
            <a:r>
              <a:rPr lang="en-US" sz="36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My Plans and Impression</a:t>
            </a:r>
          </a:p>
        </p:txBody>
      </p:sp>
    </p:spTree>
    <p:extLst>
      <p:ext uri="{BB962C8B-B14F-4D97-AF65-F5344CB8AC3E}">
        <p14:creationId xmlns:p14="http://schemas.microsoft.com/office/powerpoint/2010/main" val="38818966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8FC387-5AFB-EA43-94A4-8310485F2C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1174173"/>
            <a:ext cx="10618852" cy="5372100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[1] Rashid, A., &amp; Yang, C. (2018).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simple sea fog prediction approach using GOCI observations and sea surface winds. Remote Sensing Letters 9(1):21-31</a:t>
            </a:r>
          </a:p>
          <a:p>
            <a:pPr marL="0" indent="0">
              <a:buNone/>
            </a:pPr>
            <a:r>
              <a:rPr lang="en-ID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[2] 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Rashid, A., &amp; Yang, C. </a:t>
            </a:r>
            <a:r>
              <a:rPr lang="en-ID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(2016).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Estimation of Sea Fog Movement Using Satellite Data and 20-km WRF Wind Field in the East Sea from February to April in 2014. DOI: 10.20481/kscdp.2016.3.3.128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[3]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AutoMATE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Marine Systems. 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http://automatemarine.com/news/advanced-fuel-saving-rudder-control-all-sea-states-rough-seas/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Last accessed Aug 16,2019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[4]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Heo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k., Park, S., Ha, K., Shim, J. (2012). Algorithm for Sea Fog Monitoring with the Use of Information Technologies. Royal Meteorological Society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[5] Korea Ocean Satellite Center. COMS-GOCI: Introduction. 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http://kosc.kiost.ac.kr/p20/kosc_p21.html 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Last accessed Aug 16, 2019</a:t>
            </a:r>
          </a:p>
          <a:p>
            <a:pPr marL="0" indent="0">
              <a:buNone/>
            </a:pP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[6] Zheng Y., Yang, C.(2018). Breast Cancer Screening using Convolutional Neural Network and Follow-up Digital Mammography. Conference Paper</a:t>
            </a:r>
          </a:p>
          <a:p>
            <a:pPr marL="0" indent="0">
              <a:buNone/>
            </a:pP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[7] Suzuki, M., Sato, H.,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Oyama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S.,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Kurihara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M. (2014). Transfer Learning based on the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Oberservation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Probability of Each Attribute. Conference Paper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[8]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Keras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Team.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 https://github.com/keras-team/keras-applications/blob/master/keras_applications/vgg19.py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Last accessed Aug 16, 2019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[9] Ouaknine A.(2018). Review of Deep Learning Algorithms for Object Detection. 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https://medium.com/zylapp/review-of-deep-learning-algorithms-for-object-detection-c1f3d437b852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Last accessed Aug 16, 2019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9F37FD4-12B4-044A-96F7-D37B75118434}"/>
              </a:ext>
            </a:extLst>
          </p:cNvPr>
          <p:cNvSpPr txBox="1">
            <a:spLocks/>
          </p:cNvSpPr>
          <p:nvPr/>
        </p:nvSpPr>
        <p:spPr>
          <a:xfrm>
            <a:off x="0" y="-2444"/>
            <a:ext cx="12192000" cy="6808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0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indent="719138"/>
            <a:r>
              <a:rPr lang="en-US" sz="36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References </a:t>
            </a:r>
          </a:p>
        </p:txBody>
      </p:sp>
    </p:spTree>
    <p:extLst>
      <p:ext uri="{BB962C8B-B14F-4D97-AF65-F5344CB8AC3E}">
        <p14:creationId xmlns:p14="http://schemas.microsoft.com/office/powerpoint/2010/main" val="26046377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8C9FB3-B4CA-3C41-B86E-8721726ADC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  <a:br>
              <a:rPr lang="en-US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ko-KR" altLang="en-US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감사합니다</a:t>
            </a:r>
            <a:br>
              <a:rPr lang="en-US" altLang="ko-KR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ko-KR" dirty="0" err="1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Terima</a:t>
            </a:r>
            <a:r>
              <a:rPr lang="en-US" altLang="ko-KR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Kasih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7C6AD2-BB1F-2943-A721-1A57772E97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D37EC1-2990-BF4A-BA3F-B6E12C587F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7726" y="5660838"/>
            <a:ext cx="1734274" cy="1156183"/>
          </a:xfrm>
          <a:prstGeom prst="rect">
            <a:avLst/>
          </a:prstGeom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BD28449D-6949-E748-9323-C83E72121B7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977" r="16041"/>
          <a:stretch/>
        </p:blipFill>
        <p:spPr>
          <a:xfrm>
            <a:off x="7923008" y="5660838"/>
            <a:ext cx="2534718" cy="1156183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26056577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808E6B-2444-C54B-9A0E-38312B1386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8672" y="1904088"/>
            <a:ext cx="5319429" cy="3389898"/>
          </a:xfrm>
        </p:spPr>
        <p:txBody>
          <a:bodyPr>
            <a:normAutofit/>
          </a:bodyPr>
          <a:lstStyle/>
          <a:p>
            <a:pPr marL="285750" indent="-285750" latinLnBrk="0">
              <a:buFont typeface="Wingdings" pitchFamily="2" charset="2"/>
              <a:buChar char="Ø"/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Sea fog causes 29.5% of total marine accidents in South Korea.</a:t>
            </a:r>
            <a:r>
              <a:rPr lang="en-US" sz="2000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[1]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t’s really important to detect and nowcasting of sea fog for maritime safety.</a:t>
            </a:r>
            <a:r>
              <a:rPr lang="en-US" sz="20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[1]</a:t>
            </a:r>
            <a:endParaRPr 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latinLnBrk="0">
              <a:buFont typeface="Wingdings" pitchFamily="2" charset="2"/>
              <a:buChar char="Ø"/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From GOCI Images we can identify sea fog presence.</a:t>
            </a:r>
          </a:p>
          <a:p>
            <a:pPr marL="285750" indent="-285750" latinLnBrk="0">
              <a:buFont typeface="Wingdings" pitchFamily="2" charset="2"/>
              <a:buChar char="Ø"/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 is hard sometimes to distinguish between </a:t>
            </a:r>
            <a:r>
              <a:rPr lang="en-US" altLang="ko-KR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sea fog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cloud.</a:t>
            </a:r>
          </a:p>
        </p:txBody>
      </p:sp>
      <p:pic>
        <p:nvPicPr>
          <p:cNvPr id="10" name="Picture 9" descr="A close up of a mountain&#10;&#10;Description automatically generated">
            <a:extLst>
              <a:ext uri="{FF2B5EF4-FFF2-40B4-BE49-F238E27FC236}">
                <a16:creationId xmlns:a16="http://schemas.microsoft.com/office/drawing/2014/main" id="{68BB3563-31A2-1546-9D87-544859A6B0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1540" y="4089909"/>
            <a:ext cx="2422846" cy="242284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84B7387-59CB-9243-925C-81C7CBCCEF13}"/>
              </a:ext>
            </a:extLst>
          </p:cNvPr>
          <p:cNvSpPr txBox="1"/>
          <p:nvPr/>
        </p:nvSpPr>
        <p:spPr>
          <a:xfrm>
            <a:off x="6413901" y="3720577"/>
            <a:ext cx="3082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Fig. 2. Sea Fog in GOCI Image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DDB640-A421-EB4D-A9A4-C0EE67247792}"/>
              </a:ext>
            </a:extLst>
          </p:cNvPr>
          <p:cNvSpPr txBox="1"/>
          <p:nvPr/>
        </p:nvSpPr>
        <p:spPr>
          <a:xfrm>
            <a:off x="8905972" y="6281922"/>
            <a:ext cx="31504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Source: Marine Safety Research Center, KIOST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9F37FD4-12B4-044A-96F7-D37B75118434}"/>
              </a:ext>
            </a:extLst>
          </p:cNvPr>
          <p:cNvSpPr txBox="1">
            <a:spLocks/>
          </p:cNvSpPr>
          <p:nvPr/>
        </p:nvSpPr>
        <p:spPr>
          <a:xfrm>
            <a:off x="0" y="-2444"/>
            <a:ext cx="12192000" cy="6808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0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indent="719138"/>
            <a:r>
              <a:rPr lang="en-US" sz="36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Introduction:</a:t>
            </a:r>
            <a:endParaRPr lang="en-US" sz="3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DD3978-62AD-1B47-81B8-129B99B0DC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1540" y="1232424"/>
            <a:ext cx="2422846" cy="242284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0E90D7D-7FAD-3543-B05B-F7479520E81A}"/>
              </a:ext>
            </a:extLst>
          </p:cNvPr>
          <p:cNvSpPr txBox="1"/>
          <p:nvPr/>
        </p:nvSpPr>
        <p:spPr>
          <a:xfrm>
            <a:off x="6413901" y="863092"/>
            <a:ext cx="2749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Fig. 1. Ship inside a sea fog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3C71151-BE8C-A646-9D8B-D20500B99A05}"/>
              </a:ext>
            </a:extLst>
          </p:cNvPr>
          <p:cNvSpPr/>
          <p:nvPr/>
        </p:nvSpPr>
        <p:spPr>
          <a:xfrm>
            <a:off x="8905972" y="3443578"/>
            <a:ext cx="201542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Source: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AutoMATE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Marine</a:t>
            </a:r>
            <a:r>
              <a:rPr lang="en-US" sz="12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[3]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01A6672-8D90-4342-9AD8-53404417B092}"/>
              </a:ext>
            </a:extLst>
          </p:cNvPr>
          <p:cNvSpPr txBox="1">
            <a:spLocks/>
          </p:cNvSpPr>
          <p:nvPr/>
        </p:nvSpPr>
        <p:spPr>
          <a:xfrm>
            <a:off x="0" y="551554"/>
            <a:ext cx="12192000" cy="6808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0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indent="719138"/>
            <a:r>
              <a:rPr lang="en-US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is Sea Fog?</a:t>
            </a:r>
          </a:p>
        </p:txBody>
      </p:sp>
    </p:spTree>
    <p:extLst>
      <p:ext uri="{BB962C8B-B14F-4D97-AF65-F5344CB8AC3E}">
        <p14:creationId xmlns:p14="http://schemas.microsoft.com/office/powerpoint/2010/main" val="37281097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8">
            <a:extLst>
              <a:ext uri="{FF2B5EF4-FFF2-40B4-BE49-F238E27FC236}">
                <a16:creationId xmlns:a16="http://schemas.microsoft.com/office/drawing/2014/main" id="{D984FE2C-8DC7-844C-BF72-B3BA4DEFAC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70369" y="1471692"/>
            <a:ext cx="4300880" cy="4064405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FA2119-17C1-EF40-AD5D-ED65662ED0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77334" y="1884246"/>
            <a:ext cx="5087362" cy="3089507"/>
          </a:xfrm>
        </p:spPr>
        <p:txBody>
          <a:bodyPr>
            <a:norm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ID" altLang="ko-KR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GOCI: Geostationary Ocean </a:t>
            </a:r>
            <a:r>
              <a:rPr lang="en-ID" altLang="ko-KR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Color</a:t>
            </a:r>
            <a:r>
              <a:rPr lang="en-ID" altLang="ko-KR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Imager 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ID" altLang="ko-KR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One of the three payloads </a:t>
            </a:r>
            <a:r>
              <a:rPr lang="en-ID" altLang="ko-KR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onboard</a:t>
            </a:r>
            <a:r>
              <a:rPr lang="en-ID" altLang="ko-KR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the Communication, Ocean and Meteorological Satellite (COMS)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ID" altLang="ko-KR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 spectral bands (6 visible, 2 NIR)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US" altLang="ko-KR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Spatial resolution : 500 meters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US" altLang="ko-KR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 GOCI Images per day- 09:15 ~ 16:15(KST)</a:t>
            </a:r>
          </a:p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E93EF2-6E03-B348-B9FE-C6354B9B6920}"/>
              </a:ext>
            </a:extLst>
          </p:cNvPr>
          <p:cNvSpPr txBox="1"/>
          <p:nvPr/>
        </p:nvSpPr>
        <p:spPr>
          <a:xfrm>
            <a:off x="6770369" y="5536097"/>
            <a:ext cx="34190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 of Information &amp; Picture: KOSC KIOST</a:t>
            </a:r>
            <a:r>
              <a:rPr lang="en-US" sz="12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[5]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9F37FD4-12B4-044A-96F7-D37B75118434}"/>
              </a:ext>
            </a:extLst>
          </p:cNvPr>
          <p:cNvSpPr txBox="1">
            <a:spLocks/>
          </p:cNvSpPr>
          <p:nvPr/>
        </p:nvSpPr>
        <p:spPr>
          <a:xfrm>
            <a:off x="0" y="-2444"/>
            <a:ext cx="12192000" cy="6808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0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indent="719138"/>
            <a:r>
              <a:rPr lang="en-US" sz="36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Introduction:</a:t>
            </a:r>
            <a:endParaRPr lang="en-US" sz="3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363E83-FD41-BB46-94B5-8F9A58F0B6EA}"/>
              </a:ext>
            </a:extLst>
          </p:cNvPr>
          <p:cNvSpPr txBox="1"/>
          <p:nvPr/>
        </p:nvSpPr>
        <p:spPr>
          <a:xfrm>
            <a:off x="6770369" y="1096670"/>
            <a:ext cx="27828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Fig. 3. Target Area of GOCI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F02F27D-CCD8-A747-ADE2-FF4B12966AC8}"/>
              </a:ext>
            </a:extLst>
          </p:cNvPr>
          <p:cNvSpPr txBox="1">
            <a:spLocks/>
          </p:cNvSpPr>
          <p:nvPr/>
        </p:nvSpPr>
        <p:spPr>
          <a:xfrm>
            <a:off x="0" y="547113"/>
            <a:ext cx="12192000" cy="6808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0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indent="719138"/>
            <a:r>
              <a:rPr lang="en-US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is GOCI Images?</a:t>
            </a:r>
          </a:p>
        </p:txBody>
      </p:sp>
    </p:spTree>
    <p:extLst>
      <p:ext uri="{BB962C8B-B14F-4D97-AF65-F5344CB8AC3E}">
        <p14:creationId xmlns:p14="http://schemas.microsoft.com/office/powerpoint/2010/main" val="19670056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808E6B-2444-C54B-9A0E-38312B1386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1106" y="1756493"/>
            <a:ext cx="4582405" cy="3361917"/>
          </a:xfrm>
        </p:spPr>
        <p:txBody>
          <a:bodyPr>
            <a:norm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Convolutional Neural Network also known as CNN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CNN  is one of deep learning model by taking an image as the input and extract features like color and shape to do image classification 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 this research, we are using VGG19 and ResNet50 model.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BC5173E-3FD0-4F42-9379-0025E6065B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0308" y="1899283"/>
            <a:ext cx="5463590" cy="313245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29C0C5C-4248-B745-A8B2-8C868F333CCF}"/>
              </a:ext>
            </a:extLst>
          </p:cNvPr>
          <p:cNvSpPr txBox="1"/>
          <p:nvPr/>
        </p:nvSpPr>
        <p:spPr>
          <a:xfrm>
            <a:off x="6807242" y="1470565"/>
            <a:ext cx="2764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Fig. 4. VGG19 Architecture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E49826-FD27-304D-BE6C-C64A7F46B501}"/>
              </a:ext>
            </a:extLst>
          </p:cNvPr>
          <p:cNvSpPr txBox="1"/>
          <p:nvPr/>
        </p:nvSpPr>
        <p:spPr>
          <a:xfrm>
            <a:off x="6480308" y="5031742"/>
            <a:ext cx="16369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Source: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Researchgate</a:t>
            </a:r>
            <a:r>
              <a:rPr lang="en-US" sz="12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[5]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9F37FD4-12B4-044A-96F7-D37B7511843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6808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0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indent="719138"/>
            <a:r>
              <a:rPr lang="en-US" sz="36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Introduction:</a:t>
            </a:r>
            <a:endParaRPr lang="en-US" sz="3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4ED9DFE-2357-0841-A0F4-63A29ED39D4E}"/>
              </a:ext>
            </a:extLst>
          </p:cNvPr>
          <p:cNvSpPr txBox="1">
            <a:spLocks/>
          </p:cNvSpPr>
          <p:nvPr/>
        </p:nvSpPr>
        <p:spPr>
          <a:xfrm>
            <a:off x="0" y="537811"/>
            <a:ext cx="12192000" cy="6808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0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indent="719138"/>
            <a:r>
              <a:rPr lang="en-US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is Convolutional Neural Network ?</a:t>
            </a:r>
          </a:p>
        </p:txBody>
      </p:sp>
    </p:spTree>
    <p:extLst>
      <p:ext uri="{BB962C8B-B14F-4D97-AF65-F5344CB8AC3E}">
        <p14:creationId xmlns:p14="http://schemas.microsoft.com/office/powerpoint/2010/main" val="33116847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808E6B-2444-C54B-9A0E-38312B1386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74376" y="1834651"/>
            <a:ext cx="4866732" cy="4231938"/>
          </a:xfrm>
        </p:spPr>
        <p:txBody>
          <a:bodyPr>
            <a:normAutofit/>
          </a:bodyPr>
          <a:lstStyle/>
          <a:p>
            <a:pPr marL="285750" indent="-285750" fontAlgn="base">
              <a:buFont typeface="Wingdings" pitchFamily="2" charset="2"/>
              <a:buChar char="Ø"/>
            </a:pPr>
            <a:r>
              <a:rPr lang="en-ID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Transfer learning is a machine learning method where a model developed for a task is reused as the starting point for a model on a second task.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this experiment, models had learned from ImageNet Dataset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ImageNet Dataset contains 1.2 million images with 1000 classes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6638694" y="4872217"/>
            <a:ext cx="716149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Source: Research Gate</a:t>
            </a:r>
            <a:r>
              <a:rPr lang="en-US" altLang="ko-KR" sz="12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[4]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9E1918-A3DD-954F-949C-4C91D98CB247}"/>
              </a:ext>
            </a:extLst>
          </p:cNvPr>
          <p:cNvSpPr txBox="1"/>
          <p:nvPr/>
        </p:nvSpPr>
        <p:spPr>
          <a:xfrm>
            <a:off x="6638694" y="1388615"/>
            <a:ext cx="6591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Fig. 5. Transfer Learning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9F37FD4-12B4-044A-96F7-D37B75118434}"/>
              </a:ext>
            </a:extLst>
          </p:cNvPr>
          <p:cNvSpPr txBox="1">
            <a:spLocks/>
          </p:cNvSpPr>
          <p:nvPr/>
        </p:nvSpPr>
        <p:spPr>
          <a:xfrm>
            <a:off x="0" y="-2444"/>
            <a:ext cx="12192000" cy="6808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0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indent="719138"/>
            <a:r>
              <a:rPr lang="en-US" sz="36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F7B4D02-9F8E-1447-B959-FDF5CBBCB6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7935" y="1809423"/>
            <a:ext cx="5184872" cy="3062794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A1F5860E-058E-A24E-9074-14A5E81FCD33}"/>
              </a:ext>
            </a:extLst>
          </p:cNvPr>
          <p:cNvSpPr txBox="1">
            <a:spLocks/>
          </p:cNvSpPr>
          <p:nvPr/>
        </p:nvSpPr>
        <p:spPr>
          <a:xfrm>
            <a:off x="0" y="550441"/>
            <a:ext cx="12192000" cy="6808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0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indent="719138"/>
            <a:r>
              <a:rPr lang="en-US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is Transfer Learning?</a:t>
            </a:r>
          </a:p>
        </p:txBody>
      </p:sp>
    </p:spTree>
    <p:extLst>
      <p:ext uri="{BB962C8B-B14F-4D97-AF65-F5344CB8AC3E}">
        <p14:creationId xmlns:p14="http://schemas.microsoft.com/office/powerpoint/2010/main" val="35375393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8E628B-32F4-5747-9298-C441DFE081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8217" y="1557825"/>
            <a:ext cx="5664724" cy="4685934"/>
          </a:xfrm>
        </p:spPr>
        <p:txBody>
          <a:bodyPr>
            <a:normAutofit/>
          </a:bodyPr>
          <a:lstStyle/>
          <a:p>
            <a:pPr marL="342900" indent="-342900">
              <a:buAutoNum type="arabicPeriod"/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Extract 100x100 pixel images that have sea fog, cloud and others (land and ocean) </a:t>
            </a:r>
          </a:p>
          <a:p>
            <a:pPr marL="342900" indent="-342900">
              <a:buAutoNum type="arabicPeriod"/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 Image Augmentation (Rotation and flip)</a:t>
            </a:r>
          </a:p>
          <a:p>
            <a:pPr marL="342900" indent="-342900">
              <a:buFont typeface="Wingdings 3" charset="2"/>
              <a:buAutoNum type="arabicPeriod"/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Separate it into train folder and test folder where each folder has sub-folders contain Sea Fog folder, Cloud and Others folder with total 100 images for training and 20 for validation per class. </a:t>
            </a:r>
          </a:p>
          <a:p>
            <a:pPr marL="342900" indent="-342900">
              <a:buFont typeface="Arial" panose="020B0604020202020204" pitchFamily="34" charset="0"/>
              <a:buAutoNum type="arabicPeriod"/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Training and Validating CNN models (VGG19-Transfer Learning, VGG19- without Transfer Learning, ResNet50-Transfer Learning, and ResNet50- without Transfer Learning)</a:t>
            </a:r>
          </a:p>
          <a:p>
            <a:pPr marL="342900" indent="-342900">
              <a:buAutoNum type="arabicPeriod"/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Comparing CNN models result</a:t>
            </a:r>
          </a:p>
          <a:p>
            <a:endParaRPr 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6695775" y="589738"/>
            <a:ext cx="5343991" cy="6053910"/>
            <a:chOff x="4733225" y="106468"/>
            <a:chExt cx="5343991" cy="6053910"/>
          </a:xfrm>
          <a:solidFill>
            <a:schemeClr val="tx2">
              <a:lumMod val="90000"/>
            </a:schemeClr>
          </a:solidFill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DA741AC2-15FD-D54B-809D-EC11D2466E10}"/>
                </a:ext>
              </a:extLst>
            </p:cNvPr>
            <p:cNvSpPr/>
            <p:nvPr/>
          </p:nvSpPr>
          <p:spPr>
            <a:xfrm>
              <a:off x="6673486" y="106468"/>
              <a:ext cx="1411111" cy="383142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Start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1880A635-EF38-094C-91DC-F05DB5CACD69}"/>
                </a:ext>
              </a:extLst>
            </p:cNvPr>
            <p:cNvSpPr/>
            <p:nvPr/>
          </p:nvSpPr>
          <p:spPr>
            <a:xfrm>
              <a:off x="6631826" y="5849272"/>
              <a:ext cx="1411111" cy="31110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End</a:t>
              </a:r>
            </a:p>
          </p:txBody>
        </p:sp>
        <p:sp>
          <p:nvSpPr>
            <p:cNvPr id="7" name="Data 6">
              <a:extLst>
                <a:ext uri="{FF2B5EF4-FFF2-40B4-BE49-F238E27FC236}">
                  <a16:creationId xmlns:a16="http://schemas.microsoft.com/office/drawing/2014/main" id="{011D9E1D-7454-4E4D-9736-D5E2C50EBE50}"/>
                </a:ext>
              </a:extLst>
            </p:cNvPr>
            <p:cNvSpPr/>
            <p:nvPr/>
          </p:nvSpPr>
          <p:spPr>
            <a:xfrm>
              <a:off x="6498472" y="699294"/>
              <a:ext cx="1761137" cy="396339"/>
            </a:xfrm>
            <a:prstGeom prst="flowChartInputOutpu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GOCI L1B Images 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B9360379-6348-104C-8F4E-5073C29628A7}"/>
                </a:ext>
              </a:extLst>
            </p:cNvPr>
            <p:cNvCxnSpPr>
              <a:cxnSpLocks/>
              <a:stCxn id="5" idx="4"/>
              <a:endCxn id="7" idx="1"/>
            </p:cNvCxnSpPr>
            <p:nvPr/>
          </p:nvCxnSpPr>
          <p:spPr>
            <a:xfrm flipH="1">
              <a:off x="7379041" y="489610"/>
              <a:ext cx="1" cy="209684"/>
            </a:xfrm>
            <a:prstGeom prst="straightConnector1">
              <a:avLst/>
            </a:prstGeom>
            <a:grpFill/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" name="Process 9">
              <a:extLst>
                <a:ext uri="{FF2B5EF4-FFF2-40B4-BE49-F238E27FC236}">
                  <a16:creationId xmlns:a16="http://schemas.microsoft.com/office/drawing/2014/main" id="{B1B16141-2AB3-E347-9DBD-72E982790F00}"/>
                </a:ext>
              </a:extLst>
            </p:cNvPr>
            <p:cNvSpPr/>
            <p:nvPr/>
          </p:nvSpPr>
          <p:spPr>
            <a:xfrm>
              <a:off x="7406517" y="1379390"/>
              <a:ext cx="2200564" cy="559797"/>
            </a:xfrm>
            <a:prstGeom prst="flowChartProcess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Extracting 8 bands 100x100 pixel as TIFF images</a:t>
              </a:r>
            </a:p>
          </p:txBody>
        </p:sp>
        <p:sp>
          <p:nvSpPr>
            <p:cNvPr id="11" name="Process 10">
              <a:extLst>
                <a:ext uri="{FF2B5EF4-FFF2-40B4-BE49-F238E27FC236}">
                  <a16:creationId xmlns:a16="http://schemas.microsoft.com/office/drawing/2014/main" id="{924440B7-49CF-4447-8E10-F290951F5577}"/>
                </a:ext>
              </a:extLst>
            </p:cNvPr>
            <p:cNvSpPr/>
            <p:nvPr/>
          </p:nvSpPr>
          <p:spPr>
            <a:xfrm>
              <a:off x="5058980" y="1385332"/>
              <a:ext cx="2192524" cy="553855"/>
            </a:xfrm>
            <a:prstGeom prst="flowChartProcess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Extracting 3 bands (Band 8, 2, 1) 100x100 pixel as PNG images</a:t>
              </a:r>
            </a:p>
          </p:txBody>
        </p:sp>
        <p:cxnSp>
          <p:nvCxnSpPr>
            <p:cNvPr id="17" name="Elbow Connector 16">
              <a:extLst>
                <a:ext uri="{FF2B5EF4-FFF2-40B4-BE49-F238E27FC236}">
                  <a16:creationId xmlns:a16="http://schemas.microsoft.com/office/drawing/2014/main" id="{75E267AC-42F0-0945-A3DF-47CB76DE15B8}"/>
                </a:ext>
              </a:extLst>
            </p:cNvPr>
            <p:cNvCxnSpPr>
              <a:cxnSpLocks/>
              <a:stCxn id="7" idx="4"/>
              <a:endCxn id="10" idx="0"/>
            </p:cNvCxnSpPr>
            <p:nvPr/>
          </p:nvCxnSpPr>
          <p:spPr>
            <a:xfrm rot="16200000" flipH="1">
              <a:off x="7801042" y="673632"/>
              <a:ext cx="283757" cy="1127758"/>
            </a:xfrm>
            <a:prstGeom prst="bentConnector3">
              <a:avLst>
                <a:gd name="adj1" fmla="val 50000"/>
              </a:avLst>
            </a:prstGeom>
            <a:grpFill/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Elbow Connector 18">
              <a:extLst>
                <a:ext uri="{FF2B5EF4-FFF2-40B4-BE49-F238E27FC236}">
                  <a16:creationId xmlns:a16="http://schemas.microsoft.com/office/drawing/2014/main" id="{49297C23-D478-0243-B3B9-5C2800693EFE}"/>
                </a:ext>
              </a:extLst>
            </p:cNvPr>
            <p:cNvCxnSpPr>
              <a:cxnSpLocks/>
              <a:stCxn id="7" idx="4"/>
              <a:endCxn id="11" idx="0"/>
            </p:cNvCxnSpPr>
            <p:nvPr/>
          </p:nvCxnSpPr>
          <p:spPr>
            <a:xfrm rot="5400000">
              <a:off x="6622293" y="628583"/>
              <a:ext cx="289699" cy="1223799"/>
            </a:xfrm>
            <a:prstGeom prst="bentConnector3">
              <a:avLst>
                <a:gd name="adj1" fmla="val 50000"/>
              </a:avLst>
            </a:prstGeom>
            <a:grpFill/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78E6E27D-9967-7E48-B339-E1875A50974B}"/>
                </a:ext>
              </a:extLst>
            </p:cNvPr>
            <p:cNvCxnSpPr/>
            <p:nvPr/>
          </p:nvCxnSpPr>
          <p:spPr>
            <a:xfrm flipH="1">
              <a:off x="7337272" y="5671706"/>
              <a:ext cx="110" cy="177566"/>
            </a:xfrm>
            <a:prstGeom prst="straightConnector1">
              <a:avLst/>
            </a:prstGeom>
            <a:grpFill/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3" name="Process 32">
              <a:extLst>
                <a:ext uri="{FF2B5EF4-FFF2-40B4-BE49-F238E27FC236}">
                  <a16:creationId xmlns:a16="http://schemas.microsoft.com/office/drawing/2014/main" id="{9B2A6A65-A07C-104F-94F5-17447CB7488C}"/>
                </a:ext>
              </a:extLst>
            </p:cNvPr>
            <p:cNvSpPr/>
            <p:nvPr/>
          </p:nvSpPr>
          <p:spPr>
            <a:xfrm>
              <a:off x="5058980" y="2148871"/>
              <a:ext cx="2192524" cy="352704"/>
            </a:xfrm>
            <a:prstGeom prst="flowChartProcess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Image Augmentation</a:t>
              </a:r>
            </a:p>
            <a:p>
              <a:pPr algn="ctr"/>
              <a:r>
                <a:rPr lang="en-US" sz="12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(Rotation &amp; Flip)</a:t>
              </a:r>
            </a:p>
          </p:txBody>
        </p:sp>
        <p:sp>
          <p:nvSpPr>
            <p:cNvPr id="36" name="Process 35">
              <a:extLst>
                <a:ext uri="{FF2B5EF4-FFF2-40B4-BE49-F238E27FC236}">
                  <a16:creationId xmlns:a16="http://schemas.microsoft.com/office/drawing/2014/main" id="{332CCD5D-1859-7E4C-9B68-228D1D79E6BB}"/>
                </a:ext>
              </a:extLst>
            </p:cNvPr>
            <p:cNvSpPr/>
            <p:nvPr/>
          </p:nvSpPr>
          <p:spPr>
            <a:xfrm>
              <a:off x="7406517" y="2148871"/>
              <a:ext cx="2200564" cy="348124"/>
            </a:xfrm>
            <a:prstGeom prst="flowChartProcess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Image Augmentation</a:t>
              </a:r>
            </a:p>
            <a:p>
              <a:pPr algn="ctr"/>
              <a:r>
                <a:rPr lang="en-US" sz="12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(Rotation &amp; Flip)</a:t>
              </a:r>
            </a:p>
          </p:txBody>
        </p:sp>
        <p:sp>
          <p:nvSpPr>
            <p:cNvPr id="37" name="Data 36">
              <a:extLst>
                <a:ext uri="{FF2B5EF4-FFF2-40B4-BE49-F238E27FC236}">
                  <a16:creationId xmlns:a16="http://schemas.microsoft.com/office/drawing/2014/main" id="{12735B65-8189-E44B-8167-C6E7B53F9297}"/>
                </a:ext>
              </a:extLst>
            </p:cNvPr>
            <p:cNvSpPr/>
            <p:nvPr/>
          </p:nvSpPr>
          <p:spPr>
            <a:xfrm>
              <a:off x="4733225" y="2942289"/>
              <a:ext cx="1455267" cy="1106834"/>
            </a:xfrm>
            <a:prstGeom prst="flowChartInputOutpu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Training Images with 3 sub folder </a:t>
              </a:r>
              <a:r>
                <a:rPr lang="en-US" sz="11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(Sea fog, Cloud, &amp; Others) </a:t>
              </a:r>
            </a:p>
          </p:txBody>
        </p:sp>
        <p:sp>
          <p:nvSpPr>
            <p:cNvPr id="42" name="Process 41">
              <a:extLst>
                <a:ext uri="{FF2B5EF4-FFF2-40B4-BE49-F238E27FC236}">
                  <a16:creationId xmlns:a16="http://schemas.microsoft.com/office/drawing/2014/main" id="{FE9AF0B8-6112-4F4D-A8F2-CF67F96C48CA}"/>
                </a:ext>
              </a:extLst>
            </p:cNvPr>
            <p:cNvSpPr/>
            <p:nvPr/>
          </p:nvSpPr>
          <p:spPr>
            <a:xfrm>
              <a:off x="6264729" y="5283319"/>
              <a:ext cx="2144485" cy="384942"/>
            </a:xfrm>
            <a:prstGeom prst="flowChartProcess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Comparing CNN model result</a:t>
              </a: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11B95180-C1C8-8042-B00D-BB3A18701BC7}"/>
                </a:ext>
              </a:extLst>
            </p:cNvPr>
            <p:cNvCxnSpPr>
              <a:cxnSpLocks/>
              <a:stCxn id="11" idx="2"/>
              <a:endCxn id="33" idx="0"/>
            </p:cNvCxnSpPr>
            <p:nvPr/>
          </p:nvCxnSpPr>
          <p:spPr>
            <a:xfrm>
              <a:off x="6155242" y="1939187"/>
              <a:ext cx="0" cy="209684"/>
            </a:xfrm>
            <a:prstGeom prst="straightConnector1">
              <a:avLst/>
            </a:prstGeom>
            <a:grpFill/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A10ACBBB-6C69-A04E-A80C-8139A9C05510}"/>
                </a:ext>
              </a:extLst>
            </p:cNvPr>
            <p:cNvCxnSpPr>
              <a:cxnSpLocks/>
              <a:stCxn id="10" idx="2"/>
            </p:cNvCxnSpPr>
            <p:nvPr/>
          </p:nvCxnSpPr>
          <p:spPr>
            <a:xfrm>
              <a:off x="8506799" y="1939187"/>
              <a:ext cx="1" cy="209684"/>
            </a:xfrm>
            <a:prstGeom prst="straightConnector1">
              <a:avLst/>
            </a:prstGeom>
            <a:grpFill/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Elbow Connector 46">
              <a:extLst>
                <a:ext uri="{FF2B5EF4-FFF2-40B4-BE49-F238E27FC236}">
                  <a16:creationId xmlns:a16="http://schemas.microsoft.com/office/drawing/2014/main" id="{5EEE908E-A6BF-AB4A-98D3-A794020C6692}"/>
                </a:ext>
              </a:extLst>
            </p:cNvPr>
            <p:cNvCxnSpPr>
              <a:cxnSpLocks/>
              <a:endCxn id="37" idx="0"/>
            </p:cNvCxnSpPr>
            <p:nvPr/>
          </p:nvCxnSpPr>
          <p:spPr>
            <a:xfrm rot="10800000" flipV="1">
              <a:off x="5606385" y="2764007"/>
              <a:ext cx="571808" cy="178282"/>
            </a:xfrm>
            <a:prstGeom prst="bentConnector2">
              <a:avLst/>
            </a:prstGeom>
            <a:grpFill/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55895450-535C-DA48-8F47-0DC47D25C671}"/>
                </a:ext>
              </a:extLst>
            </p:cNvPr>
            <p:cNvCxnSpPr>
              <a:cxnSpLocks/>
              <a:stCxn id="33" idx="2"/>
            </p:cNvCxnSpPr>
            <p:nvPr/>
          </p:nvCxnSpPr>
          <p:spPr>
            <a:xfrm>
              <a:off x="6155242" y="2501575"/>
              <a:ext cx="0" cy="262797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Elbow Connector 54">
              <a:extLst>
                <a:ext uri="{FF2B5EF4-FFF2-40B4-BE49-F238E27FC236}">
                  <a16:creationId xmlns:a16="http://schemas.microsoft.com/office/drawing/2014/main" id="{C5C3FB91-8560-C244-9633-6E3AC01DE42F}"/>
                </a:ext>
              </a:extLst>
            </p:cNvPr>
            <p:cNvCxnSpPr>
              <a:cxnSpLocks/>
              <a:endCxn id="115" idx="0"/>
            </p:cNvCxnSpPr>
            <p:nvPr/>
          </p:nvCxnSpPr>
          <p:spPr>
            <a:xfrm>
              <a:off x="6167092" y="2764009"/>
              <a:ext cx="676248" cy="178817"/>
            </a:xfrm>
            <a:prstGeom prst="bentConnector2">
              <a:avLst/>
            </a:prstGeom>
            <a:grpFill/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5" name="Process 74">
              <a:extLst>
                <a:ext uri="{FF2B5EF4-FFF2-40B4-BE49-F238E27FC236}">
                  <a16:creationId xmlns:a16="http://schemas.microsoft.com/office/drawing/2014/main" id="{2A918E3D-CCA4-C34F-8056-211D52A6AD5E}"/>
                </a:ext>
              </a:extLst>
            </p:cNvPr>
            <p:cNvSpPr/>
            <p:nvPr/>
          </p:nvSpPr>
          <p:spPr>
            <a:xfrm>
              <a:off x="5383682" y="4357733"/>
              <a:ext cx="3907177" cy="715902"/>
            </a:xfrm>
            <a:prstGeom prst="flowChartProcess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Training &amp; Validating CNN models </a:t>
              </a:r>
            </a:p>
            <a:p>
              <a:pPr algn="ctr"/>
              <a:r>
                <a:rPr lang="en-US" sz="12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(VGG19-Transfer Learning, VGG19- without Transfer Learning, ResNet50-Transfer Learning, and ResNet50- without Transfer Learning</a:t>
              </a:r>
              <a:r>
                <a:rPr lang="en-US" sz="9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</a:p>
          </p:txBody>
        </p:sp>
        <p:cxnSp>
          <p:nvCxnSpPr>
            <p:cNvPr id="82" name="Elbow Connector 81">
              <a:extLst>
                <a:ext uri="{FF2B5EF4-FFF2-40B4-BE49-F238E27FC236}">
                  <a16:creationId xmlns:a16="http://schemas.microsoft.com/office/drawing/2014/main" id="{71828DCB-C28E-3244-8A08-250B7E172BDA}"/>
                </a:ext>
              </a:extLst>
            </p:cNvPr>
            <p:cNvCxnSpPr>
              <a:cxnSpLocks/>
              <a:stCxn id="116" idx="3"/>
            </p:cNvCxnSpPr>
            <p:nvPr/>
          </p:nvCxnSpPr>
          <p:spPr>
            <a:xfrm rot="16200000" flipH="1">
              <a:off x="7959658" y="4057781"/>
              <a:ext cx="314015" cy="285888"/>
            </a:xfrm>
            <a:prstGeom prst="bentConnector3">
              <a:avLst>
                <a:gd name="adj1" fmla="val 50000"/>
              </a:avLst>
            </a:prstGeom>
            <a:grpFill/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7" name="Elbow Connector 96">
              <a:extLst>
                <a:ext uri="{FF2B5EF4-FFF2-40B4-BE49-F238E27FC236}">
                  <a16:creationId xmlns:a16="http://schemas.microsoft.com/office/drawing/2014/main" id="{976A74B2-5731-BB44-87BD-CC2AE4712EA6}"/>
                </a:ext>
              </a:extLst>
            </p:cNvPr>
            <p:cNvCxnSpPr>
              <a:cxnSpLocks/>
              <a:stCxn id="75" idx="2"/>
              <a:endCxn id="42" idx="0"/>
            </p:cNvCxnSpPr>
            <p:nvPr/>
          </p:nvCxnSpPr>
          <p:spPr>
            <a:xfrm rot="5400000">
              <a:off x="7232280" y="5178328"/>
              <a:ext cx="209684" cy="299"/>
            </a:xfrm>
            <a:prstGeom prst="bentConnector3">
              <a:avLst>
                <a:gd name="adj1" fmla="val 50000"/>
              </a:avLst>
            </a:prstGeom>
            <a:grpFill/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Elbow Connector 37">
              <a:extLst>
                <a:ext uri="{FF2B5EF4-FFF2-40B4-BE49-F238E27FC236}">
                  <a16:creationId xmlns:a16="http://schemas.microsoft.com/office/drawing/2014/main" id="{0C5A6003-CB7E-044C-BB3C-D0A181FEC981}"/>
                </a:ext>
              </a:extLst>
            </p:cNvPr>
            <p:cNvCxnSpPr>
              <a:cxnSpLocks/>
              <a:stCxn id="115" idx="3"/>
            </p:cNvCxnSpPr>
            <p:nvPr/>
          </p:nvCxnSpPr>
          <p:spPr>
            <a:xfrm rot="5400000">
              <a:off x="6254472" y="4059917"/>
              <a:ext cx="308073" cy="287558"/>
            </a:xfrm>
            <a:prstGeom prst="bentConnector3">
              <a:avLst>
                <a:gd name="adj1" fmla="val 40666"/>
              </a:avLst>
            </a:prstGeom>
            <a:grpFill/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5" name="Data 36">
              <a:extLst>
                <a:ext uri="{FF2B5EF4-FFF2-40B4-BE49-F238E27FC236}">
                  <a16:creationId xmlns:a16="http://schemas.microsoft.com/office/drawing/2014/main" id="{12735B65-8189-E44B-8167-C6E7B53F9297}"/>
                </a:ext>
              </a:extLst>
            </p:cNvPr>
            <p:cNvSpPr/>
            <p:nvPr/>
          </p:nvSpPr>
          <p:spPr>
            <a:xfrm>
              <a:off x="5970180" y="2942826"/>
              <a:ext cx="1455267" cy="1106834"/>
            </a:xfrm>
            <a:prstGeom prst="flowChartInputOutpu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Validation Images with 3 sub folder </a:t>
              </a:r>
              <a:r>
                <a:rPr lang="en-US" sz="11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(Sea fog, Cloud, &amp; Others) </a:t>
              </a:r>
            </a:p>
          </p:txBody>
        </p:sp>
        <p:sp>
          <p:nvSpPr>
            <p:cNvPr id="116" name="Data 36">
              <a:extLst>
                <a:ext uri="{FF2B5EF4-FFF2-40B4-BE49-F238E27FC236}">
                  <a16:creationId xmlns:a16="http://schemas.microsoft.com/office/drawing/2014/main" id="{12735B65-8189-E44B-8167-C6E7B53F9297}"/>
                </a:ext>
              </a:extLst>
            </p:cNvPr>
            <p:cNvSpPr/>
            <p:nvPr/>
          </p:nvSpPr>
          <p:spPr>
            <a:xfrm>
              <a:off x="7391614" y="2936884"/>
              <a:ext cx="1455267" cy="1106834"/>
            </a:xfrm>
            <a:prstGeom prst="flowChartInputOutpu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Training Images with 3 sub folder </a:t>
              </a:r>
              <a:r>
                <a:rPr lang="en-US" sz="11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(Sea fog, Cloud, &amp; Others) </a:t>
              </a:r>
            </a:p>
          </p:txBody>
        </p:sp>
        <p:sp>
          <p:nvSpPr>
            <p:cNvPr id="118" name="Data 36">
              <a:extLst>
                <a:ext uri="{FF2B5EF4-FFF2-40B4-BE49-F238E27FC236}">
                  <a16:creationId xmlns:a16="http://schemas.microsoft.com/office/drawing/2014/main" id="{12735B65-8189-E44B-8167-C6E7B53F9297}"/>
                </a:ext>
              </a:extLst>
            </p:cNvPr>
            <p:cNvSpPr/>
            <p:nvPr/>
          </p:nvSpPr>
          <p:spPr>
            <a:xfrm>
              <a:off x="8621949" y="2930942"/>
              <a:ext cx="1455267" cy="1106834"/>
            </a:xfrm>
            <a:prstGeom prst="flowChartInputOutpu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Validation Images with 3 sub folder </a:t>
              </a:r>
              <a:r>
                <a:rPr lang="en-US" sz="11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(Sea fog, Cloud, &amp; Others) </a:t>
              </a:r>
            </a:p>
          </p:txBody>
        </p:sp>
        <p:cxnSp>
          <p:nvCxnSpPr>
            <p:cNvPr id="125" name="꺾인 연결선 124"/>
            <p:cNvCxnSpPr>
              <a:cxnSpLocks/>
              <a:stCxn id="37" idx="4"/>
            </p:cNvCxnSpPr>
            <p:nvPr/>
          </p:nvCxnSpPr>
          <p:spPr>
            <a:xfrm rot="16200000" flipH="1">
              <a:off x="5798994" y="3710988"/>
              <a:ext cx="127603" cy="803872"/>
            </a:xfrm>
            <a:prstGeom prst="bentConnector2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7" name="꺾인 연결선 126"/>
            <p:cNvCxnSpPr>
              <a:stCxn id="36" idx="2"/>
              <a:endCxn id="116" idx="0"/>
            </p:cNvCxnSpPr>
            <p:nvPr/>
          </p:nvCxnSpPr>
          <p:spPr>
            <a:xfrm rot="5400000">
              <a:off x="8165843" y="2595927"/>
              <a:ext cx="439889" cy="242025"/>
            </a:xfrm>
            <a:prstGeom prst="bentConnector3">
              <a:avLst/>
            </a:prstGeom>
            <a:grpFill/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9" name="꺾인 연결선 128"/>
            <p:cNvCxnSpPr>
              <a:stCxn id="36" idx="2"/>
              <a:endCxn id="118" idx="0"/>
            </p:cNvCxnSpPr>
            <p:nvPr/>
          </p:nvCxnSpPr>
          <p:spPr>
            <a:xfrm rot="16200000" flipH="1">
              <a:off x="8783981" y="2219813"/>
              <a:ext cx="433947" cy="988310"/>
            </a:xfrm>
            <a:prstGeom prst="bentConnector3">
              <a:avLst/>
            </a:prstGeom>
            <a:grpFill/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4" name="Title 1">
            <a:extLst>
              <a:ext uri="{FF2B5EF4-FFF2-40B4-BE49-F238E27FC236}">
                <a16:creationId xmlns:a16="http://schemas.microsoft.com/office/drawing/2014/main" id="{F9F37FD4-12B4-044A-96F7-D37B75118434}"/>
              </a:ext>
            </a:extLst>
          </p:cNvPr>
          <p:cNvSpPr txBox="1">
            <a:spLocks/>
          </p:cNvSpPr>
          <p:nvPr/>
        </p:nvSpPr>
        <p:spPr>
          <a:xfrm>
            <a:off x="0" y="-2444"/>
            <a:ext cx="12192000" cy="6808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0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indent="719138"/>
            <a:endParaRPr lang="en-US" sz="3200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C603BFE1-3C25-ED4E-BDC4-B3DB71D57090}"/>
              </a:ext>
            </a:extLst>
          </p:cNvPr>
          <p:cNvCxnSpPr>
            <a:cxnSpLocks/>
          </p:cNvCxnSpPr>
          <p:nvPr/>
        </p:nvCxnSpPr>
        <p:spPr>
          <a:xfrm rot="5400000">
            <a:off x="10599868" y="4111316"/>
            <a:ext cx="189028" cy="944447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itle 1">
            <a:extLst>
              <a:ext uri="{FF2B5EF4-FFF2-40B4-BE49-F238E27FC236}">
                <a16:creationId xmlns:a16="http://schemas.microsoft.com/office/drawing/2014/main" id="{4A020E29-AADC-9E4C-9055-8E1ECE7A597E}"/>
              </a:ext>
            </a:extLst>
          </p:cNvPr>
          <p:cNvSpPr txBox="1">
            <a:spLocks/>
          </p:cNvSpPr>
          <p:nvPr/>
        </p:nvSpPr>
        <p:spPr>
          <a:xfrm>
            <a:off x="0" y="25384"/>
            <a:ext cx="12192000" cy="6808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0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indent="719138"/>
            <a:r>
              <a:rPr lang="en-US" sz="36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Methodology:</a:t>
            </a:r>
            <a:endParaRPr lang="en-US" sz="3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27B53AE-2534-604C-8A8D-9419992EA380}"/>
              </a:ext>
            </a:extLst>
          </p:cNvPr>
          <p:cNvSpPr txBox="1"/>
          <p:nvPr/>
        </p:nvSpPr>
        <p:spPr>
          <a:xfrm>
            <a:off x="6661896" y="148487"/>
            <a:ext cx="3570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Fig. 6. Flow Chart of the experiment</a:t>
            </a:r>
          </a:p>
        </p:txBody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3676F415-A824-C54A-91EB-189888A49C4B}"/>
              </a:ext>
            </a:extLst>
          </p:cNvPr>
          <p:cNvSpPr txBox="1">
            <a:spLocks/>
          </p:cNvSpPr>
          <p:nvPr/>
        </p:nvSpPr>
        <p:spPr>
          <a:xfrm>
            <a:off x="0" y="573723"/>
            <a:ext cx="12192000" cy="6808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0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indent="719138"/>
            <a:r>
              <a:rPr lang="en-US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Flow Chart</a:t>
            </a:r>
          </a:p>
        </p:txBody>
      </p:sp>
    </p:spTree>
    <p:extLst>
      <p:ext uri="{BB962C8B-B14F-4D97-AF65-F5344CB8AC3E}">
        <p14:creationId xmlns:p14="http://schemas.microsoft.com/office/powerpoint/2010/main" val="21794046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168A5A-8653-6349-A485-483AD576A0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73276" y="1839001"/>
            <a:ext cx="5767010" cy="3465636"/>
          </a:xfrm>
        </p:spPr>
        <p:txBody>
          <a:bodyPr>
            <a:normAutofit lnSpcReduction="10000"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ID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 data augmentation is a technique that can be used to artificially increase the amount of a  dataset by creating modified versions of images in the dataset.</a:t>
            </a:r>
          </a:p>
          <a:p>
            <a:pPr marL="285750" indent="-285750">
              <a:buFont typeface="Wingdings" pitchFamily="2" charset="2"/>
              <a:buChar char="Ø"/>
            </a:pPr>
            <a:endParaRPr lang="en-ID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ID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this experiment, we try to horizontal, vertical flip, rotate 90</a:t>
            </a:r>
            <a:r>
              <a:rPr lang="en-ID" sz="20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ID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180</a:t>
            </a:r>
            <a:r>
              <a:rPr lang="en-ID" sz="20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ID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270</a:t>
            </a:r>
            <a:r>
              <a:rPr lang="en-ID" sz="20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</a:p>
          <a:p>
            <a:pPr marL="285750" indent="-285750">
              <a:buFont typeface="Wingdings" pitchFamily="2" charset="2"/>
              <a:buChar char="Ø"/>
            </a:pPr>
            <a:endParaRPr lang="en-ID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ID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100 images per class, we can get 600 images per class by do Image Augmentation</a:t>
            </a:r>
          </a:p>
          <a:p>
            <a:pPr marL="285750" indent="-285750">
              <a:buFont typeface="Wingdings" pitchFamily="2" charset="2"/>
              <a:buChar char="Ø"/>
            </a:pPr>
            <a:endParaRPr lang="en-ID" dirty="0"/>
          </a:p>
          <a:p>
            <a:pPr marL="285750" indent="-285750">
              <a:buFont typeface="Wingdings" pitchFamily="2" charset="2"/>
              <a:buChar char="Ø"/>
            </a:pPr>
            <a:endParaRPr lang="en-US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B9981ED9-8649-0648-B790-B907C202DC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0744485"/>
              </p:ext>
            </p:extLst>
          </p:nvPr>
        </p:nvGraphicFramePr>
        <p:xfrm>
          <a:off x="7190228" y="1172169"/>
          <a:ext cx="3101790" cy="52283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0895">
                  <a:extLst>
                    <a:ext uri="{9D8B030D-6E8A-4147-A177-3AD203B41FA5}">
                      <a16:colId xmlns:a16="http://schemas.microsoft.com/office/drawing/2014/main" val="719120942"/>
                    </a:ext>
                  </a:extLst>
                </a:gridCol>
                <a:gridCol w="1550895">
                  <a:extLst>
                    <a:ext uri="{9D8B030D-6E8A-4147-A177-3AD203B41FA5}">
                      <a16:colId xmlns:a16="http://schemas.microsoft.com/office/drawing/2014/main" val="1251196243"/>
                    </a:ext>
                  </a:extLst>
                </a:gridCol>
              </a:tblGrid>
              <a:tr h="771626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Image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Condition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41030005"/>
                  </a:ext>
                </a:extLst>
              </a:tr>
              <a:tr h="742790"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Original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74434031"/>
                  </a:ext>
                </a:extLst>
              </a:tr>
              <a:tr h="742790"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Horizontal</a:t>
                      </a:r>
                      <a:endParaRPr 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Flip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24956465"/>
                  </a:ext>
                </a:extLst>
              </a:tr>
              <a:tr h="742790"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Vertical</a:t>
                      </a:r>
                      <a:endParaRPr 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Flip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44963987"/>
                  </a:ext>
                </a:extLst>
              </a:tr>
              <a:tr h="742790"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Rotate 90°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60056050"/>
                  </a:ext>
                </a:extLst>
              </a:tr>
              <a:tr h="742790"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Rotate 180</a:t>
                      </a:r>
                      <a:r>
                        <a:rPr lang="en-US" altLang="ko-KR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°</a:t>
                      </a:r>
                      <a:endParaRPr 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85300546"/>
                  </a:ext>
                </a:extLst>
              </a:tr>
              <a:tr h="742790">
                <a:tc>
                  <a:txBody>
                    <a:bodyPr/>
                    <a:lstStyle/>
                    <a:p>
                      <a:pPr algn="ctr"/>
                      <a:endParaRPr lang="en-US" b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Rotate 270</a:t>
                      </a:r>
                      <a:r>
                        <a:rPr lang="en-US" altLang="ko-KR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°</a:t>
                      </a:r>
                      <a:endParaRPr 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5546063"/>
                  </a:ext>
                </a:extLst>
              </a:tr>
            </a:tbl>
          </a:graphicData>
        </a:graphic>
      </p:graphicFrame>
      <p:pic>
        <p:nvPicPr>
          <p:cNvPr id="13" name="Picture 12" descr="A picture containing cat, sky&#10;&#10;Description automatically generated">
            <a:extLst>
              <a:ext uri="{FF2B5EF4-FFF2-40B4-BE49-F238E27FC236}">
                <a16:creationId xmlns:a16="http://schemas.microsoft.com/office/drawing/2014/main" id="{26D3AA41-CF10-3E49-B8D9-6014DE316C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9235" y="2002135"/>
            <a:ext cx="634576" cy="634576"/>
          </a:xfrm>
          <a:prstGeom prst="rect">
            <a:avLst/>
          </a:prstGeom>
        </p:spPr>
      </p:pic>
      <p:pic>
        <p:nvPicPr>
          <p:cNvPr id="15" name="Picture 14" descr="A picture containing cat, indoor&#10;&#10;Description automatically generated">
            <a:extLst>
              <a:ext uri="{FF2B5EF4-FFF2-40B4-BE49-F238E27FC236}">
                <a16:creationId xmlns:a16="http://schemas.microsoft.com/office/drawing/2014/main" id="{86A5380B-8495-7344-A7AD-050A2CD85C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9235" y="2752079"/>
            <a:ext cx="634576" cy="634576"/>
          </a:xfrm>
          <a:prstGeom prst="rect">
            <a:avLst/>
          </a:prstGeom>
        </p:spPr>
      </p:pic>
      <p:pic>
        <p:nvPicPr>
          <p:cNvPr id="17" name="Picture 16" descr="Smoke coming from it&#10;&#10;Description automatically generated">
            <a:extLst>
              <a:ext uri="{FF2B5EF4-FFF2-40B4-BE49-F238E27FC236}">
                <a16:creationId xmlns:a16="http://schemas.microsoft.com/office/drawing/2014/main" id="{7E31A972-9E43-B84B-8FBB-F12E1DF654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0932" y="3506347"/>
            <a:ext cx="634576" cy="63457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C4C2B47-63CE-B945-9B36-DEB7D5433C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0932" y="4247266"/>
            <a:ext cx="634576" cy="634576"/>
          </a:xfrm>
          <a:prstGeom prst="rect">
            <a:avLst/>
          </a:prstGeom>
        </p:spPr>
      </p:pic>
      <p:pic>
        <p:nvPicPr>
          <p:cNvPr id="21" name="Picture 20" descr="A blurry image of clouds in the sky&#10;&#10;Description automatically generated">
            <a:extLst>
              <a:ext uri="{FF2B5EF4-FFF2-40B4-BE49-F238E27FC236}">
                <a16:creationId xmlns:a16="http://schemas.microsoft.com/office/drawing/2014/main" id="{246448BE-3BBE-A948-8519-377400EBE7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69235" y="4988185"/>
            <a:ext cx="634576" cy="634576"/>
          </a:xfrm>
          <a:prstGeom prst="rect">
            <a:avLst/>
          </a:prstGeom>
        </p:spPr>
      </p:pic>
      <p:pic>
        <p:nvPicPr>
          <p:cNvPr id="23" name="Picture 22" descr="A close up of clouds in the sky&#10;&#10;Description automatically generated">
            <a:extLst>
              <a:ext uri="{FF2B5EF4-FFF2-40B4-BE49-F238E27FC236}">
                <a16:creationId xmlns:a16="http://schemas.microsoft.com/office/drawing/2014/main" id="{7C0F48BD-CFDF-774D-9D73-A0AD4CAF45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70932" y="5726322"/>
            <a:ext cx="634576" cy="634576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F9F37FD4-12B4-044A-96F7-D37B75118434}"/>
              </a:ext>
            </a:extLst>
          </p:cNvPr>
          <p:cNvSpPr txBox="1">
            <a:spLocks/>
          </p:cNvSpPr>
          <p:nvPr/>
        </p:nvSpPr>
        <p:spPr>
          <a:xfrm>
            <a:off x="0" y="-2444"/>
            <a:ext cx="12192000" cy="6808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0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indent="719138"/>
            <a:r>
              <a:rPr lang="en-US" sz="36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Methodology:</a:t>
            </a:r>
            <a:endParaRPr lang="en-US" sz="3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726DDB7-9C9A-0845-8C00-93ECF0FEE5AF}"/>
              </a:ext>
            </a:extLst>
          </p:cNvPr>
          <p:cNvSpPr txBox="1"/>
          <p:nvPr/>
        </p:nvSpPr>
        <p:spPr>
          <a:xfrm>
            <a:off x="7190228" y="847647"/>
            <a:ext cx="2925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Table 1. Image Augmentation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F848DCE-8595-4E49-8E2D-AFF19B2F9C9F}"/>
              </a:ext>
            </a:extLst>
          </p:cNvPr>
          <p:cNvSpPr txBox="1">
            <a:spLocks/>
          </p:cNvSpPr>
          <p:nvPr/>
        </p:nvSpPr>
        <p:spPr>
          <a:xfrm>
            <a:off x="0" y="554369"/>
            <a:ext cx="12192000" cy="6808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0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indent="719138"/>
            <a:r>
              <a:rPr lang="en-US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Image Augmentation</a:t>
            </a:r>
          </a:p>
        </p:txBody>
      </p:sp>
    </p:spTree>
    <p:extLst>
      <p:ext uri="{BB962C8B-B14F-4D97-AF65-F5344CB8AC3E}">
        <p14:creationId xmlns:p14="http://schemas.microsoft.com/office/powerpoint/2010/main" val="7998663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83F05E5-E25C-7147-AABB-37186C639D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7532032"/>
              </p:ext>
            </p:extLst>
          </p:nvPr>
        </p:nvGraphicFramePr>
        <p:xfrm>
          <a:off x="1797666" y="1893791"/>
          <a:ext cx="8596668" cy="432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65556">
                  <a:extLst>
                    <a:ext uri="{9D8B030D-6E8A-4147-A177-3AD203B41FA5}">
                      <a16:colId xmlns:a16="http://schemas.microsoft.com/office/drawing/2014/main" val="3865725240"/>
                    </a:ext>
                  </a:extLst>
                </a:gridCol>
                <a:gridCol w="2865556">
                  <a:extLst>
                    <a:ext uri="{9D8B030D-6E8A-4147-A177-3AD203B41FA5}">
                      <a16:colId xmlns:a16="http://schemas.microsoft.com/office/drawing/2014/main" val="3023102959"/>
                    </a:ext>
                  </a:extLst>
                </a:gridCol>
                <a:gridCol w="2865556">
                  <a:extLst>
                    <a:ext uri="{9D8B030D-6E8A-4147-A177-3AD203B41FA5}">
                      <a16:colId xmlns:a16="http://schemas.microsoft.com/office/drawing/2014/main" val="671147029"/>
                    </a:ext>
                  </a:extLst>
                </a:gridCol>
              </a:tblGrid>
              <a:tr h="364403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Sea Fog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Clouds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Others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8573744"/>
                  </a:ext>
                </a:extLst>
              </a:tr>
              <a:tr h="970193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Only Sea fog</a:t>
                      </a:r>
                    </a:p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Only clouds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Only land</a:t>
                      </a:r>
                    </a:p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4779020"/>
                  </a:ext>
                </a:extLst>
              </a:tr>
              <a:tr h="970193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Sea fog</a:t>
                      </a:r>
                      <a:r>
                        <a:rPr lang="en-US" sz="20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and</a:t>
                      </a:r>
                    </a:p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little bit ocean</a:t>
                      </a:r>
                    </a:p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Clouds and little</a:t>
                      </a:r>
                      <a:r>
                        <a:rPr lang="en-US" sz="20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</a:p>
                    <a:p>
                      <a:r>
                        <a:rPr lang="en-US" sz="20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bit</a:t>
                      </a:r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Ocean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Land and Ocean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6126850"/>
                  </a:ext>
                </a:extLst>
              </a:tr>
              <a:tr h="970193"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Only Ocean</a:t>
                      </a:r>
                    </a:p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9574640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2A8E536C-1386-B94A-8A40-CA0707597A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1648" y="3759304"/>
            <a:ext cx="966152" cy="966152"/>
          </a:xfrm>
          <a:prstGeom prst="rect">
            <a:avLst/>
          </a:prstGeom>
        </p:spPr>
      </p:pic>
      <p:pic>
        <p:nvPicPr>
          <p:cNvPr id="8" name="Picture 7" descr="A picture containing outdoor, animal, ground&#10;&#10;Description automatically generated">
            <a:extLst>
              <a:ext uri="{FF2B5EF4-FFF2-40B4-BE49-F238E27FC236}">
                <a16:creationId xmlns:a16="http://schemas.microsoft.com/office/drawing/2014/main" id="{8566A642-F4A3-8345-8A8A-005A2A1C4C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8170" y="2494370"/>
            <a:ext cx="966151" cy="966151"/>
          </a:xfrm>
          <a:prstGeom prst="rect">
            <a:avLst/>
          </a:prstGeom>
        </p:spPr>
      </p:pic>
      <p:pic>
        <p:nvPicPr>
          <p:cNvPr id="10" name="Picture 9" descr="A sunset in the background&#10;&#10;Description automatically generated">
            <a:extLst>
              <a:ext uri="{FF2B5EF4-FFF2-40B4-BE49-F238E27FC236}">
                <a16:creationId xmlns:a16="http://schemas.microsoft.com/office/drawing/2014/main" id="{1B9B5B26-BCFD-BE4B-9389-2922E5F7B8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321270" y="2498578"/>
            <a:ext cx="966151" cy="966151"/>
          </a:xfrm>
          <a:prstGeom prst="rect">
            <a:avLst/>
          </a:prstGeom>
        </p:spPr>
      </p:pic>
      <p:pic>
        <p:nvPicPr>
          <p:cNvPr id="12" name="Picture 11" descr="A picture containing indoor&#10;&#10;Description automatically generated">
            <a:extLst>
              <a:ext uri="{FF2B5EF4-FFF2-40B4-BE49-F238E27FC236}">
                <a16:creationId xmlns:a16="http://schemas.microsoft.com/office/drawing/2014/main" id="{580E4F6B-4456-5947-BC43-246E932FC9B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321270" y="5107196"/>
            <a:ext cx="966152" cy="96615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E8A8DA5-FBA0-F043-8929-26E70706F44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4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321270" y="3763512"/>
            <a:ext cx="966151" cy="96615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0AB07F8-764D-164A-A386-049EB2DEF97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73793" y="3764175"/>
            <a:ext cx="966150" cy="96615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811AA8F-5F68-A54F-8CF9-CFC075BA8B3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573793" y="2470710"/>
            <a:ext cx="966149" cy="966149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F9F37FD4-12B4-044A-96F7-D37B75118434}"/>
              </a:ext>
            </a:extLst>
          </p:cNvPr>
          <p:cNvSpPr txBox="1">
            <a:spLocks/>
          </p:cNvSpPr>
          <p:nvPr/>
        </p:nvSpPr>
        <p:spPr>
          <a:xfrm>
            <a:off x="0" y="-2444"/>
            <a:ext cx="12192000" cy="6808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0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indent="719138"/>
            <a:r>
              <a:rPr lang="en-US" sz="36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Methodology:</a:t>
            </a:r>
            <a:endParaRPr lang="en-US" sz="3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56AE2B-9C2D-144E-8FD6-4B30DBC03898}"/>
              </a:ext>
            </a:extLst>
          </p:cNvPr>
          <p:cNvSpPr txBox="1"/>
          <p:nvPr/>
        </p:nvSpPr>
        <p:spPr>
          <a:xfrm>
            <a:off x="1772444" y="1499550"/>
            <a:ext cx="4323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Table 2. Dataset contains this kind of images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1F1A7499-2B5B-AF4C-96FB-CE2C551CBA09}"/>
              </a:ext>
            </a:extLst>
          </p:cNvPr>
          <p:cNvSpPr txBox="1">
            <a:spLocks/>
          </p:cNvSpPr>
          <p:nvPr/>
        </p:nvSpPr>
        <p:spPr>
          <a:xfrm>
            <a:off x="0" y="547233"/>
            <a:ext cx="12192000" cy="6808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0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indent="719138"/>
            <a:r>
              <a:rPr lang="en-US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Dataset Analysis</a:t>
            </a:r>
          </a:p>
        </p:txBody>
      </p:sp>
    </p:spTree>
    <p:extLst>
      <p:ext uri="{BB962C8B-B14F-4D97-AF65-F5344CB8AC3E}">
        <p14:creationId xmlns:p14="http://schemas.microsoft.com/office/powerpoint/2010/main" val="181474271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{BA4A683C-969E-A445-878B-7DD00E16A65F}tf10001060</Template>
  <TotalTime>2054</TotalTime>
  <Words>1641</Words>
  <Application>Microsoft Macintosh PowerPoint</Application>
  <PresentationFormat>Widescreen</PresentationFormat>
  <Paragraphs>251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Arial</vt:lpstr>
      <vt:lpstr>Century Gothic</vt:lpstr>
      <vt:lpstr>Times New Roman</vt:lpstr>
      <vt:lpstr>Wingdings</vt:lpstr>
      <vt:lpstr>Wingdings 3</vt:lpstr>
      <vt:lpstr>Ion</vt:lpstr>
      <vt:lpstr>Sea Fog Detection from GOCI Images using Convolutional Neural Network Transfer Learning Models  </vt:lpstr>
      <vt:lpstr>Contents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Fig. 7. 100X100 Pixels Images in Training folder for Cloud class (100 Images)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 감사합니다 Terima Kasih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Research Report: Sea Fog Detection from GOCI Images using Convolutional neural Network Transfer Learning Models</dc:title>
  <dc:creator>Microsoft Office User</dc:creator>
  <cp:lastModifiedBy>Jonathan Edwin</cp:lastModifiedBy>
  <cp:revision>478</cp:revision>
  <dcterms:created xsi:type="dcterms:W3CDTF">2019-08-14T04:29:45Z</dcterms:created>
  <dcterms:modified xsi:type="dcterms:W3CDTF">2020-03-15T19:20:53Z</dcterms:modified>
</cp:coreProperties>
</file>